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9">
          <p15:clr>
            <a:srgbClr val="A4A3A4"/>
          </p15:clr>
        </p15:guide>
        <p15:guide id="2" orient="horz" pos="622">
          <p15:clr>
            <a:srgbClr val="A4A3A4"/>
          </p15:clr>
        </p15:guide>
        <p15:guide id="3" orient="horz" pos="2981">
          <p15:clr>
            <a:srgbClr val="A4A3A4"/>
          </p15:clr>
        </p15:guide>
        <p15:guide id="4" pos="2880">
          <p15:clr>
            <a:srgbClr val="A4A3A4"/>
          </p15:clr>
        </p15:guide>
        <p15:guide id="5" pos="555">
          <p15:clr>
            <a:srgbClr val="A4A3A4"/>
          </p15:clr>
        </p15:guide>
      </p15:sldGuideLst>
    </p:ext>
    <p:ext uri="{2D200454-40CA-4A62-9FC3-DE9A4176ACB9}">
      <p15:notesGuideLst>
        <p15:guide id="1" orient="horz" pos="2879">
          <p15:clr>
            <a:srgbClr val="A4A3A4"/>
          </p15:clr>
        </p15:guide>
        <p15:guide id="2" pos="2160">
          <p15:clr>
            <a:srgbClr val="A4A3A4"/>
          </p15:clr>
        </p15:guide>
      </p15:notesGuideLst>
    </p:ext>
    <p:ext uri="http://customooxmlschemas.google.com/">
      <go:slidesCustomData xmlns:go="http://customooxmlschemas.google.com/" r:id="rId25" roundtripDataSignature="AMtx7mi9OPy1nfkc0/rpaPCvXymzCwhj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AA8514-F215-4C2A-A82E-256534161EE7}">
  <a:tblStyle styleId="{76AA8514-F215-4C2A-A82E-256534161EE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9" orient="horz"/>
        <p:guide pos="622" orient="horz"/>
        <p:guide pos="2981" orient="horz"/>
        <p:guide pos="2880"/>
        <p:guide pos="555"/>
      </p:guideLst>
    </p:cSldViewPr>
  </p:slideViewPr>
  <p:notesViewPr>
    <p:cSldViewPr snapToGrid="0">
      <p:cViewPr varScale="1">
        <p:scale>
          <a:sx n="100" d="100"/>
          <a:sy n="100" d="100"/>
        </p:scale>
        <p:origin x="0" y="0"/>
      </p:cViewPr>
      <p:guideLst>
        <p:guide pos="2879"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Nous sommes confrontés à un dataset assez confidentiel de près de 3900 clichés de radiographies à base de rayons X issus de la plateforme Kaggle. La distribution assez équilibrée et homogène en termes de taille d’image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Ce qui nous a interpelé à l’issue d’une première analyse  plus approfondi, c’est l’hétérogénénité des clichés en termes de résolutions et de luminosité. Concernnat la classe normal, les images étaient de bonne qualité avec une luminosité très homogène, pour le Viral Pneumonia, nous sommes face à des clichés de bonne résolution mais avec légère variation de luminosité et ocncernant la classe covid, la résolution est généralement médiocre avec des détails peu visible, un luminosité très hétérogène et une présence de bruits et d’annotation qui revient régulièrement.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Après avoir fait l’hypothèse que des biais étaient présents dans le jeu de données, nous avons cherché à les caractériser pour être en mesure de les corriger.</a:t>
            </a:r>
            <a:endParaRPr/>
          </a:p>
        </p:txBody>
      </p:sp>
      <p:sp>
        <p:nvSpPr>
          <p:cNvPr id="168" name="Google Shape;1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Notre première idée a été de chercher des caractéristiques globales qui pourraient causer ces biais. </a:t>
            </a:r>
            <a:endParaRPr/>
          </a:p>
          <a:p>
            <a:pPr indent="0" lvl="0" marL="0" rtl="0" algn="l">
              <a:spcBef>
                <a:spcPts val="0"/>
              </a:spcBef>
              <a:spcAft>
                <a:spcPts val="0"/>
              </a:spcAft>
              <a:buNone/>
            </a:pPr>
            <a:r>
              <a:rPr lang="en-US"/>
              <a:t>Par exemple, on voit sur les deux distributions que la luminosité des images covid est globalement plus élevée que les images normal.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Pour aller plus loin, nous avons tenté d’appliquer une méthode de clustering sur notre dataset.</a:t>
            </a:r>
            <a:endParaRPr/>
          </a:p>
          <a:p>
            <a:pPr indent="0" lvl="0" marL="0" rtl="0" algn="l">
              <a:spcBef>
                <a:spcPts val="0"/>
              </a:spcBef>
              <a:spcAft>
                <a:spcPts val="0"/>
              </a:spcAft>
              <a:buClr>
                <a:schemeClr val="dk1"/>
              </a:buClr>
              <a:buFont typeface="Arial"/>
              <a:buNone/>
            </a:pPr>
            <a:r>
              <a:rPr lang="en-US"/>
              <a:t>La méthode t-SNE est une méthode non-linéaire pour représenter le jeu de données en deux dimensions sous forme d’un nuage de points.</a:t>
            </a:r>
            <a:endParaRPr/>
          </a:p>
          <a:p>
            <a:pPr indent="0" lvl="0" marL="0" rtl="0" algn="l">
              <a:spcBef>
                <a:spcPts val="0"/>
              </a:spcBef>
              <a:spcAft>
                <a:spcPts val="0"/>
              </a:spcAft>
              <a:buNone/>
            </a:pPr>
            <a:r>
              <a:rPr lang="en-US"/>
              <a:t>Nous avons redimensionné les images en 28 par 28, puis appliqué l’algorithme de réduction de dimension t-SNE sur l’intensité des pixels.</a:t>
            </a:r>
            <a:endParaRPr/>
          </a:p>
          <a:p>
            <a:pPr indent="0" lvl="0" marL="0" rtl="0" algn="l">
              <a:spcBef>
                <a:spcPts val="0"/>
              </a:spcBef>
              <a:spcAft>
                <a:spcPts val="0"/>
              </a:spcAft>
              <a:buNone/>
            </a:pPr>
            <a:r>
              <a:rPr lang="en-US"/>
              <a:t>On voit rapidement sur le premier nuage de points que cette méthode de clustering non-supervisée permet de séparer correctement les 3 classes.</a:t>
            </a:r>
            <a:endParaRPr/>
          </a:p>
          <a:p>
            <a:pPr indent="0" lvl="0" marL="0" rtl="0" algn="l">
              <a:spcBef>
                <a:spcPts val="0"/>
              </a:spcBef>
              <a:spcAft>
                <a:spcPts val="0"/>
              </a:spcAft>
              <a:buNone/>
            </a:pPr>
            <a:r>
              <a:rPr lang="en-US"/>
              <a:t>Une SVM sur ces deux composantes nous le confirme avec une accuracy de 84% !</a:t>
            </a:r>
            <a:endParaRPr/>
          </a:p>
          <a:p>
            <a:pPr indent="0" lvl="0" marL="0" rtl="0" algn="l">
              <a:spcBef>
                <a:spcPts val="0"/>
              </a:spcBef>
              <a:spcAft>
                <a:spcPts val="0"/>
              </a:spcAft>
              <a:buNone/>
            </a:pPr>
            <a:r>
              <a:rPr lang="en-US"/>
              <a:t>Il semblerait donc qu’une caractéristique locale sur l’intensité des pixels des images sans détail permet de séparer le jeu de données, sans que ce soit dû à la maladie qui nous intéresse.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Pour une meilleure interprétabilité, nous avons fait la projection avec une méthode linéaire : l’analyse en composante principale. </a:t>
            </a:r>
            <a:endParaRPr/>
          </a:p>
          <a:p>
            <a:pPr indent="0" lvl="0" marL="0" rtl="0" algn="l">
              <a:spcBef>
                <a:spcPts val="0"/>
              </a:spcBef>
              <a:spcAft>
                <a:spcPts val="0"/>
              </a:spcAft>
              <a:buNone/>
            </a:pPr>
            <a:r>
              <a:rPr lang="en-US"/>
              <a:t>La projection est moins efficace qu’avec le t-SNE, mais le premier mode permet de séparer correctement les covid des deux autres classes.</a:t>
            </a:r>
            <a:endParaRPr/>
          </a:p>
          <a:p>
            <a:pPr indent="0" lvl="0" marL="0" rtl="0" algn="l">
              <a:spcBef>
                <a:spcPts val="0"/>
              </a:spcBef>
              <a:spcAft>
                <a:spcPts val="0"/>
              </a:spcAft>
              <a:buNone/>
            </a:pPr>
            <a:r>
              <a:rPr lang="en-US"/>
              <a:t>En affichant la heatmap des coefficients du premier mode pca, on voit très clairement que l’intensité des pixels des bords droit et gauche ont le plus d’importance pour ce premier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D’autre part, nous avons </a:t>
            </a:r>
            <a:r>
              <a:rPr lang="en-US"/>
              <a:t>cherché</a:t>
            </a:r>
            <a:r>
              <a:rPr lang="en-US"/>
              <a:t> à interpréter les décisions du modèle LeNet, qui avait une accuracy de 97%.</a:t>
            </a:r>
            <a:endParaRPr/>
          </a:p>
          <a:p>
            <a:pPr indent="0" lvl="0" marL="0" rtl="0" algn="l">
              <a:spcBef>
                <a:spcPts val="0"/>
              </a:spcBef>
              <a:spcAft>
                <a:spcPts val="0"/>
              </a:spcAft>
              <a:buNone/>
            </a:pPr>
            <a:r>
              <a:rPr lang="en-US"/>
              <a:t>La méthode du Grad-CAM est une méthode récente, publiée en 2017,  pour interpréter les résultats d’un réseau de neurone convolutionnel.</a:t>
            </a:r>
            <a:endParaRPr/>
          </a:p>
          <a:p>
            <a:pPr indent="0" lvl="0" marL="0" rtl="0" algn="l">
              <a:spcBef>
                <a:spcPts val="0"/>
              </a:spcBef>
              <a:spcAft>
                <a:spcPts val="0"/>
              </a:spcAft>
              <a:buNone/>
            </a:pPr>
            <a:r>
              <a:rPr lang="en-US"/>
              <a:t>Elle permet d’obtenir une carte d’activation de la classe déterminée par le réseau de neurones en utilisant la dernière couche de convolution.</a:t>
            </a:r>
            <a:endParaRPr/>
          </a:p>
          <a:p>
            <a:pPr indent="0" lvl="0" marL="0" rtl="0" algn="l">
              <a:spcBef>
                <a:spcPts val="0"/>
              </a:spcBef>
              <a:spcAft>
                <a:spcPts val="0"/>
              </a:spcAft>
              <a:buNone/>
            </a:pPr>
            <a:r>
              <a:rPr lang="en-US"/>
              <a:t>Le zones vertes/jaunes sont les zones d’intérêt du réseau pour le choix de la classe, et les bleues sont les zones de non-intérêt.</a:t>
            </a:r>
            <a:endParaRPr/>
          </a:p>
          <a:p>
            <a:pPr indent="0" lvl="0" marL="0" rtl="0" algn="l">
              <a:spcBef>
                <a:spcPts val="0"/>
              </a:spcBef>
              <a:spcAft>
                <a:spcPts val="0"/>
              </a:spcAft>
              <a:buNone/>
            </a:pPr>
            <a:r>
              <a:rPr lang="en-US"/>
              <a:t>Sur ces 12 images covid par exemple, les cartes d’activation nous montrent que le réseau utilise principalement les informations en bord d’image pour prendre sa décision, au lieu d’aller chercher la maladie dans les poumons.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Cette analyse nous permet d’en savoir plus sur les biais du jeu de données. En effet, ces biais sont à la fois globaux et locaux.</a:t>
            </a:r>
            <a:endParaRPr/>
          </a:p>
          <a:p>
            <a:pPr indent="0" lvl="0" marL="0" rtl="0" algn="l">
              <a:spcBef>
                <a:spcPts val="0"/>
              </a:spcBef>
              <a:spcAft>
                <a:spcPts val="0"/>
              </a:spcAft>
              <a:buNone/>
            </a:pPr>
            <a:r>
              <a:rPr lang="en-US"/>
              <a:t>Ces biais sont la raison pour laquelle un modèle simple comme LeNet obtient de si bonnes performances sans chercher ce qui nous intéresse dans les images, c’est-à-dire la maladie.</a:t>
            </a:r>
            <a:endParaRPr/>
          </a:p>
          <a:p>
            <a:pPr indent="0" lvl="0" marL="0" rtl="0" algn="l">
              <a:spcBef>
                <a:spcPts val="0"/>
              </a:spcBef>
              <a:spcAft>
                <a:spcPts val="0"/>
              </a:spcAft>
              <a:buNone/>
            </a:pPr>
            <a:r>
              <a:rPr lang="en-US"/>
              <a:t>On peut donc supposer que ce modèle se généralisera très mal sur de nouvelles images.</a:t>
            </a:r>
            <a:endParaRPr/>
          </a:p>
          <a:p>
            <a:pPr indent="0" lvl="0" marL="0" rtl="0" algn="l">
              <a:spcBef>
                <a:spcPts val="0"/>
              </a:spcBef>
              <a:spcAft>
                <a:spcPts val="0"/>
              </a:spcAft>
              <a:buNone/>
            </a:pPr>
            <a:r>
              <a:rPr lang="en-US"/>
              <a:t>La prochaine étape est donc de chercher une pipeline permettant de corriger ces biais avant d’améliorer notre modèle.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3" name="Shape 13"/>
        <p:cNvGrpSpPr/>
        <p:nvPr/>
      </p:nvGrpSpPr>
      <p:grpSpPr>
        <a:xfrm>
          <a:off x="0" y="0"/>
          <a:ext cx="0" cy="0"/>
          <a:chOff x="0" y="0"/>
          <a:chExt cx="0" cy="0"/>
        </a:xfrm>
      </p:grpSpPr>
      <p:sp>
        <p:nvSpPr>
          <p:cNvPr id="14" name="Google Shape;14;p20"/>
          <p:cNvSpPr txBox="1"/>
          <p:nvPr>
            <p:ph type="ctrTitle"/>
          </p:nvPr>
        </p:nvSpPr>
        <p:spPr>
          <a:xfrm>
            <a:off x="685800" y="1597819"/>
            <a:ext cx="7772400" cy="110251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20"/>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0"/>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0" name="Shape 70"/>
        <p:cNvGrpSpPr/>
        <p:nvPr/>
      </p:nvGrpSpPr>
      <p:grpSpPr>
        <a:xfrm>
          <a:off x="0" y="0"/>
          <a:ext cx="0" cy="0"/>
          <a:chOff x="0" y="0"/>
          <a:chExt cx="0" cy="0"/>
        </a:xfrm>
      </p:grpSpPr>
      <p:sp>
        <p:nvSpPr>
          <p:cNvPr id="71" name="Google Shape;71;p29"/>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29"/>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29"/>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29"/>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29"/>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76" name="Shape 76"/>
        <p:cNvGrpSpPr/>
        <p:nvPr/>
      </p:nvGrpSpPr>
      <p:grpSpPr>
        <a:xfrm>
          <a:off x="0" y="0"/>
          <a:ext cx="0" cy="0"/>
          <a:chOff x="0" y="0"/>
          <a:chExt cx="0" cy="0"/>
        </a:xfrm>
      </p:grpSpPr>
      <p:sp>
        <p:nvSpPr>
          <p:cNvPr id="77" name="Google Shape;77;p30"/>
          <p:cNvSpPr txBox="1"/>
          <p:nvPr>
            <p:ph type="title"/>
          </p:nvPr>
        </p:nvSpPr>
        <p:spPr>
          <a:xfrm rot="5400000">
            <a:off x="6012656" y="771525"/>
            <a:ext cx="3290888"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30"/>
          <p:cNvSpPr txBox="1"/>
          <p:nvPr>
            <p:ph idx="1" type="body"/>
          </p:nvPr>
        </p:nvSpPr>
        <p:spPr>
          <a:xfrm rot="5400000">
            <a:off x="1821656" y="-1209675"/>
            <a:ext cx="3290888"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Google Shape;79;p3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30"/>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30"/>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 name="Shape 19"/>
        <p:cNvGrpSpPr/>
        <p:nvPr/>
      </p:nvGrpSpPr>
      <p:grpSpPr>
        <a:xfrm>
          <a:off x="0" y="0"/>
          <a:ext cx="0" cy="0"/>
          <a:chOff x="0" y="0"/>
          <a:chExt cx="0" cy="0"/>
        </a:xfrm>
      </p:grpSpPr>
      <p:sp>
        <p:nvSpPr>
          <p:cNvPr id="20" name="Google Shape;20;p21"/>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2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2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1"/>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21"/>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 name="Shape 25"/>
        <p:cNvGrpSpPr/>
        <p:nvPr/>
      </p:nvGrpSpPr>
      <p:grpSpPr>
        <a:xfrm>
          <a:off x="0" y="0"/>
          <a:ext cx="0" cy="0"/>
          <a:chOff x="0" y="0"/>
          <a:chExt cx="0" cy="0"/>
        </a:xfrm>
      </p:grpSpPr>
      <p:sp>
        <p:nvSpPr>
          <p:cNvPr id="26" name="Google Shape;26;p22"/>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22"/>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8" name="Google Shape;28;p22"/>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2"/>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2"/>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 name="Shape 31"/>
        <p:cNvGrpSpPr/>
        <p:nvPr/>
      </p:nvGrpSpPr>
      <p:grpSpPr>
        <a:xfrm>
          <a:off x="0" y="0"/>
          <a:ext cx="0" cy="0"/>
          <a:chOff x="0" y="0"/>
          <a:chExt cx="0" cy="0"/>
        </a:xfrm>
      </p:grpSpPr>
      <p:sp>
        <p:nvSpPr>
          <p:cNvPr id="32" name="Google Shape;32;p23"/>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23"/>
          <p:cNvSpPr txBox="1"/>
          <p:nvPr>
            <p:ph idx="1" type="body"/>
          </p:nvPr>
        </p:nvSpPr>
        <p:spPr>
          <a:xfrm>
            <a:off x="457200" y="900113"/>
            <a:ext cx="4038600" cy="2545556"/>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23"/>
          <p:cNvSpPr txBox="1"/>
          <p:nvPr>
            <p:ph idx="2" type="body"/>
          </p:nvPr>
        </p:nvSpPr>
        <p:spPr>
          <a:xfrm>
            <a:off x="4648200" y="900113"/>
            <a:ext cx="4038600" cy="2545556"/>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23"/>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3"/>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23"/>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 name="Shape 38"/>
        <p:cNvGrpSpPr/>
        <p:nvPr/>
      </p:nvGrpSpPr>
      <p:grpSpPr>
        <a:xfrm>
          <a:off x="0" y="0"/>
          <a:ext cx="0" cy="0"/>
          <a:chOff x="0" y="0"/>
          <a:chExt cx="0" cy="0"/>
        </a:xfrm>
      </p:grpSpPr>
      <p:sp>
        <p:nvSpPr>
          <p:cNvPr id="39" name="Google Shape;39;p24"/>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24"/>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24"/>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Google Shape;42;p24"/>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24"/>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Google Shape;44;p24"/>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4"/>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24"/>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 name="Shape 47"/>
        <p:cNvGrpSpPr/>
        <p:nvPr/>
      </p:nvGrpSpPr>
      <p:grpSpPr>
        <a:xfrm>
          <a:off x="0" y="0"/>
          <a:ext cx="0" cy="0"/>
          <a:chOff x="0" y="0"/>
          <a:chExt cx="0" cy="0"/>
        </a:xfrm>
      </p:grpSpPr>
      <p:sp>
        <p:nvSpPr>
          <p:cNvPr id="48" name="Google Shape;48;p25"/>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25"/>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25"/>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5"/>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2" name="Shape 52"/>
        <p:cNvGrpSpPr/>
        <p:nvPr/>
      </p:nvGrpSpPr>
      <p:grpSpPr>
        <a:xfrm>
          <a:off x="0" y="0"/>
          <a:ext cx="0" cy="0"/>
          <a:chOff x="0" y="0"/>
          <a:chExt cx="0" cy="0"/>
        </a:xfrm>
      </p:grpSpPr>
      <p:sp>
        <p:nvSpPr>
          <p:cNvPr id="53" name="Google Shape;53;p26"/>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26"/>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6"/>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 name="Shape 56"/>
        <p:cNvGrpSpPr/>
        <p:nvPr/>
      </p:nvGrpSpPr>
      <p:grpSpPr>
        <a:xfrm>
          <a:off x="0" y="0"/>
          <a:ext cx="0" cy="0"/>
          <a:chOff x="0" y="0"/>
          <a:chExt cx="0" cy="0"/>
        </a:xfrm>
      </p:grpSpPr>
      <p:sp>
        <p:nvSpPr>
          <p:cNvPr id="57" name="Google Shape;57;p27"/>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27"/>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27"/>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0" name="Google Shape;60;p27"/>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27"/>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27"/>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 name="Shape 63"/>
        <p:cNvGrpSpPr/>
        <p:nvPr/>
      </p:nvGrpSpPr>
      <p:grpSpPr>
        <a:xfrm>
          <a:off x="0" y="0"/>
          <a:ext cx="0" cy="0"/>
          <a:chOff x="0" y="0"/>
          <a:chExt cx="0" cy="0"/>
        </a:xfrm>
      </p:grpSpPr>
      <p:sp>
        <p:nvSpPr>
          <p:cNvPr id="64" name="Google Shape;64;p28"/>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28"/>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28"/>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7" name="Google Shape;67;p28"/>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28"/>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28"/>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3.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9"/>
          <p:cNvPicPr preferRelativeResize="0"/>
          <p:nvPr/>
        </p:nvPicPr>
        <p:blipFill rotWithShape="1">
          <a:blip r:embed="rId1">
            <a:alphaModFix/>
          </a:blip>
          <a:srcRect b="0" l="0" r="0" t="0"/>
          <a:stretch/>
        </p:blipFill>
        <p:spPr>
          <a:xfrm>
            <a:off x="92220" y="256060"/>
            <a:ext cx="591240" cy="443430"/>
          </a:xfrm>
          <a:prstGeom prst="rect">
            <a:avLst/>
          </a:prstGeom>
          <a:noFill/>
          <a:ln>
            <a:noFill/>
          </a:ln>
        </p:spPr>
      </p:pic>
      <p:sp>
        <p:nvSpPr>
          <p:cNvPr id="11" name="Google Shape;11;p19"/>
          <p:cNvSpPr/>
          <p:nvPr/>
        </p:nvSpPr>
        <p:spPr>
          <a:xfrm>
            <a:off x="7020340" y="292065"/>
            <a:ext cx="2123660" cy="335415"/>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2" name="Google Shape;12;p19"/>
          <p:cNvPicPr preferRelativeResize="0"/>
          <p:nvPr/>
        </p:nvPicPr>
        <p:blipFill>
          <a:blip r:embed="rId2">
            <a:alphaModFix/>
          </a:blip>
          <a:stretch>
            <a:fillRect/>
          </a:stretch>
        </p:blipFill>
        <p:spPr>
          <a:xfrm>
            <a:off x="7998450" y="4384803"/>
            <a:ext cx="753850" cy="677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0.jpg"/><Relationship Id="rId9" Type="http://schemas.openxmlformats.org/officeDocument/2006/relationships/image" Target="../media/image5.png"/><Relationship Id="rId5" Type="http://schemas.openxmlformats.org/officeDocument/2006/relationships/image" Target="../media/image1.jpg"/><Relationship Id="rId6" Type="http://schemas.openxmlformats.org/officeDocument/2006/relationships/image" Target="../media/image12.png"/><Relationship Id="rId7" Type="http://schemas.openxmlformats.org/officeDocument/2006/relationships/image" Target="../media/image2.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p:nvPr/>
        </p:nvSpPr>
        <p:spPr>
          <a:xfrm>
            <a:off x="7620" y="0"/>
            <a:ext cx="9136380" cy="5236210"/>
          </a:xfrm>
          <a:prstGeom prst="rect">
            <a:avLst/>
          </a:prstGeom>
          <a:solidFill>
            <a:srgbClr val="92CCDC">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1"/>
          <p:cNvSpPr/>
          <p:nvPr/>
        </p:nvSpPr>
        <p:spPr>
          <a:xfrm>
            <a:off x="0" y="0"/>
            <a:ext cx="4860040" cy="5236046"/>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1"/>
          <p:cNvSpPr/>
          <p:nvPr/>
        </p:nvSpPr>
        <p:spPr>
          <a:xfrm>
            <a:off x="0" y="0"/>
            <a:ext cx="4572000" cy="5236046"/>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0" l="0" r="0" t="0"/>
          <a:stretch/>
        </p:blipFill>
        <p:spPr>
          <a:xfrm>
            <a:off x="251400" y="699490"/>
            <a:ext cx="3528490" cy="3528490"/>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4729410" y="3569797"/>
            <a:ext cx="1916790" cy="1437593"/>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426069" y="4204935"/>
            <a:ext cx="613581" cy="613581"/>
          </a:xfrm>
          <a:prstGeom prst="rect">
            <a:avLst/>
          </a:prstGeom>
          <a:noFill/>
          <a:ln>
            <a:noFill/>
          </a:ln>
        </p:spPr>
      </p:pic>
      <p:sp>
        <p:nvSpPr>
          <p:cNvPr id="92" name="Google Shape;92;p1"/>
          <p:cNvSpPr/>
          <p:nvPr/>
        </p:nvSpPr>
        <p:spPr>
          <a:xfrm>
            <a:off x="3420110" y="771525"/>
            <a:ext cx="5106035" cy="9531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Microsoft YaHei"/>
                <a:ea typeface="Microsoft YaHei"/>
                <a:cs typeface="Microsoft YaHei"/>
                <a:sym typeface="Microsoft YaHei"/>
              </a:rPr>
              <a:t>Analyse de Radiographies Pulmonaires COVID 19</a:t>
            </a:r>
            <a:endParaRPr/>
          </a:p>
        </p:txBody>
      </p:sp>
      <p:sp>
        <p:nvSpPr>
          <p:cNvPr id="93" name="Google Shape;93;p1"/>
          <p:cNvSpPr txBox="1"/>
          <p:nvPr/>
        </p:nvSpPr>
        <p:spPr>
          <a:xfrm>
            <a:off x="4572000" y="1851660"/>
            <a:ext cx="242697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Projet DS - Promotion BootCamp Mars 2021</a:t>
            </a:r>
            <a:endParaRPr/>
          </a:p>
        </p:txBody>
      </p:sp>
      <p:sp>
        <p:nvSpPr>
          <p:cNvPr id="94" name="Google Shape;94;p1"/>
          <p:cNvSpPr txBox="1"/>
          <p:nvPr/>
        </p:nvSpPr>
        <p:spPr>
          <a:xfrm>
            <a:off x="107315" y="4876165"/>
            <a:ext cx="4161155"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Auteurs : Karima BENNIA, Baptiste MOREAU, Chadi MASRI</a:t>
            </a:r>
            <a:endParaRPr/>
          </a:p>
        </p:txBody>
      </p:sp>
      <p:sp>
        <p:nvSpPr>
          <p:cNvPr id="95" name="Google Shape;95;p1"/>
          <p:cNvSpPr txBox="1"/>
          <p:nvPr/>
        </p:nvSpPr>
        <p:spPr>
          <a:xfrm>
            <a:off x="6588280" y="4818380"/>
            <a:ext cx="265541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Mentor  : Pierre ADEIKALAM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par>
                                <p:cTn fill="hold" nodeType="with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ppt_w</p:attrName>
                                        </p:attrNameLst>
                                      </p:cBhvr>
                                      <p:tavLst>
                                        <p:tav fmla="" tm="0">
                                          <p:val>
                                            <p:strVal val="0"/>
                                          </p:val>
                                        </p:tav>
                                        <p:tav fmla="" tm="100000">
                                          <p:val>
                                            <p:strVal val="#ppt_w"/>
                                          </p:val>
                                        </p:tav>
                                      </p:tavLst>
                                    </p:anim>
                                    <p:anim calcmode="lin" valueType="num">
                                      <p:cBhvr additive="base">
                                        <p:cTn dur="500"/>
                                        <p:tgtEl>
                                          <p:spTgt spid="8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p:nvPr/>
        </p:nvSpPr>
        <p:spPr>
          <a:xfrm>
            <a:off x="0" y="0"/>
            <a:ext cx="9144000" cy="51840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0" name="Google Shape;220;p10"/>
          <p:cNvPicPr preferRelativeResize="0"/>
          <p:nvPr/>
        </p:nvPicPr>
        <p:blipFill rotWithShape="1">
          <a:blip r:embed="rId3">
            <a:alphaModFix/>
          </a:blip>
          <a:srcRect b="0" l="0" r="0" t="0"/>
          <a:stretch/>
        </p:blipFill>
        <p:spPr>
          <a:xfrm>
            <a:off x="4427980" y="4299990"/>
            <a:ext cx="4716020" cy="864120"/>
          </a:xfrm>
          <a:prstGeom prst="rect">
            <a:avLst/>
          </a:prstGeom>
          <a:noFill/>
          <a:ln>
            <a:noFill/>
          </a:ln>
        </p:spPr>
      </p:pic>
      <p:sp>
        <p:nvSpPr>
          <p:cNvPr id="221" name="Google Shape;221;p10"/>
          <p:cNvSpPr/>
          <p:nvPr/>
        </p:nvSpPr>
        <p:spPr>
          <a:xfrm>
            <a:off x="0" y="0"/>
            <a:ext cx="4860040" cy="5184000"/>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0"/>
          <p:cNvSpPr/>
          <p:nvPr/>
        </p:nvSpPr>
        <p:spPr>
          <a:xfrm>
            <a:off x="0" y="0"/>
            <a:ext cx="4572000" cy="5184000"/>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0"/>
          <p:cNvSpPr/>
          <p:nvPr/>
        </p:nvSpPr>
        <p:spPr>
          <a:xfrm>
            <a:off x="3099215" y="2139690"/>
            <a:ext cx="5904230"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Microsoft YaHei"/>
                <a:ea typeface="Microsoft YaHei"/>
                <a:cs typeface="Microsoft YaHei"/>
                <a:sym typeface="Microsoft YaHei"/>
              </a:rPr>
              <a:t>Préparation des données</a:t>
            </a:r>
            <a:endParaRPr/>
          </a:p>
        </p:txBody>
      </p:sp>
      <p:pic>
        <p:nvPicPr>
          <p:cNvPr id="224" name="Google Shape;224;p10"/>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sp>
        <p:nvSpPr>
          <p:cNvPr id="225" name="Google Shape;225;p10"/>
          <p:cNvSpPr txBox="1"/>
          <p:nvPr/>
        </p:nvSpPr>
        <p:spPr>
          <a:xfrm>
            <a:off x="5538997" y="1059550"/>
            <a:ext cx="15138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Impact"/>
                <a:ea typeface="Impact"/>
                <a:cs typeface="Impact"/>
                <a:sym typeface="Impact"/>
              </a:rPr>
              <a:t>03</a:t>
            </a:r>
            <a:endParaRPr/>
          </a:p>
        </p:txBody>
      </p:sp>
      <p:pic>
        <p:nvPicPr>
          <p:cNvPr descr="https://timgsa.baidu.com/timg?image&amp;quality=80&amp;size=b9999_10000&amp;sec=1579887306447&amp;di=fc53b5a7caeaf78500efe4956a35e173&amp;imgtype=0&amp;src=http%3A%2F%2Fwww.aihami.com%2Fuploads%2Fallimg%2F200109%2F169-200109225K4Q9.jpg" id="226" name="Google Shape;226;p10"/>
          <p:cNvPicPr preferRelativeResize="0"/>
          <p:nvPr/>
        </p:nvPicPr>
        <p:blipFill rotWithShape="1">
          <a:blip r:embed="rId5">
            <a:alphaModFix/>
          </a:blip>
          <a:srcRect b="0" l="0" r="0" t="0"/>
          <a:stretch/>
        </p:blipFill>
        <p:spPr>
          <a:xfrm>
            <a:off x="467430" y="841010"/>
            <a:ext cx="1872261" cy="1244907"/>
          </a:xfrm>
          <a:prstGeom prst="ellipse">
            <a:avLst/>
          </a:prstGeom>
          <a:noFill/>
          <a:ln cap="rnd" cmpd="sng" w="63500">
            <a:solidFill>
              <a:schemeClr val="lt1"/>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227" name="Google Shape;227;p10"/>
          <p:cNvSpPr txBox="1"/>
          <p:nvPr/>
        </p:nvSpPr>
        <p:spPr>
          <a:xfrm>
            <a:off x="9396670" y="4227980"/>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p:nvPr/>
        </p:nvSpPr>
        <p:spPr>
          <a:xfrm>
            <a:off x="755470" y="245658"/>
            <a:ext cx="377590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Preprocessing du dataset</a:t>
            </a:r>
            <a:endParaRPr b="1" sz="2200">
              <a:solidFill>
                <a:srgbClr val="31859B"/>
              </a:solidFill>
              <a:latin typeface="Microsoft YaHei"/>
              <a:ea typeface="Microsoft YaHei"/>
              <a:cs typeface="Microsoft YaHei"/>
              <a:sym typeface="Microsoft YaHei"/>
            </a:endParaRPr>
          </a:p>
        </p:txBody>
      </p:sp>
      <p:sp>
        <p:nvSpPr>
          <p:cNvPr id="233" name="Google Shape;233;p11"/>
          <p:cNvSpPr/>
          <p:nvPr/>
        </p:nvSpPr>
        <p:spPr>
          <a:xfrm>
            <a:off x="603167" y="824055"/>
            <a:ext cx="8281800" cy="30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74806"/>
                </a:solidFill>
                <a:latin typeface="Calibri"/>
                <a:ea typeface="Calibri"/>
                <a:cs typeface="Calibri"/>
                <a:sym typeface="Calibri"/>
              </a:rPr>
              <a:t>Homogénéisation de la luminosité par égalisation des histogrammes</a:t>
            </a:r>
            <a:endParaRPr sz="1800">
              <a:solidFill>
                <a:srgbClr val="0FACBB"/>
              </a:solidFill>
              <a:latin typeface="Microsoft YaHei"/>
              <a:ea typeface="Microsoft YaHei"/>
              <a:cs typeface="Microsoft YaHei"/>
              <a:sym typeface="Microsoft YaHei"/>
            </a:endParaRPr>
          </a:p>
        </p:txBody>
      </p:sp>
      <p:sp>
        <p:nvSpPr>
          <p:cNvPr id="234" name="Google Shape;234;p11"/>
          <p:cNvSpPr/>
          <p:nvPr/>
        </p:nvSpPr>
        <p:spPr>
          <a:xfrm>
            <a:off x="387213" y="838130"/>
            <a:ext cx="144000" cy="40020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1"/>
          <p:cNvSpPr/>
          <p:nvPr/>
        </p:nvSpPr>
        <p:spPr>
          <a:xfrm>
            <a:off x="603167" y="1052655"/>
            <a:ext cx="7705200" cy="8661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400">
                <a:solidFill>
                  <a:schemeClr val="dk1"/>
                </a:solidFill>
                <a:latin typeface="Calibri"/>
                <a:ea typeface="Calibri"/>
                <a:cs typeface="Calibri"/>
                <a:sym typeface="Calibri"/>
              </a:rPr>
              <a:t>Nous avons utilisé des méthodes classiques d’égalisation d’histogramme (CLAHE et normalisation d’histogramme).</a:t>
            </a:r>
            <a:endParaRPr/>
          </a:p>
          <a:p>
            <a:pPr indent="0" lvl="0" marL="0" marR="0" rtl="0" algn="l">
              <a:lnSpc>
                <a:spcPct val="120000"/>
              </a:lnSpc>
              <a:spcBef>
                <a:spcPts val="0"/>
              </a:spcBef>
              <a:spcAft>
                <a:spcPts val="0"/>
              </a:spcAft>
              <a:buNone/>
            </a:pPr>
            <a:r>
              <a:t/>
            </a:r>
            <a:endParaRPr sz="1400">
              <a:solidFill>
                <a:schemeClr val="dk1"/>
              </a:solidFill>
              <a:latin typeface="Calibri"/>
              <a:ea typeface="Calibri"/>
              <a:cs typeface="Calibri"/>
              <a:sym typeface="Calibri"/>
            </a:endParaRPr>
          </a:p>
        </p:txBody>
      </p:sp>
      <p:pic>
        <p:nvPicPr>
          <p:cNvPr id="236" name="Google Shape;236;p11"/>
          <p:cNvPicPr preferRelativeResize="0"/>
          <p:nvPr/>
        </p:nvPicPr>
        <p:blipFill rotWithShape="1">
          <a:blip r:embed="rId3">
            <a:alphaModFix/>
          </a:blip>
          <a:srcRect b="0" l="0" r="0" t="4384"/>
          <a:stretch/>
        </p:blipFill>
        <p:spPr>
          <a:xfrm>
            <a:off x="603175" y="2877650"/>
            <a:ext cx="5662474" cy="939000"/>
          </a:xfrm>
          <a:prstGeom prst="rect">
            <a:avLst/>
          </a:prstGeom>
          <a:noFill/>
          <a:ln>
            <a:noFill/>
          </a:ln>
        </p:spPr>
      </p:pic>
      <p:sp>
        <p:nvSpPr>
          <p:cNvPr id="237" name="Google Shape;237;p11"/>
          <p:cNvSpPr/>
          <p:nvPr/>
        </p:nvSpPr>
        <p:spPr>
          <a:xfrm>
            <a:off x="603167" y="1623798"/>
            <a:ext cx="8281800" cy="30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74806"/>
                </a:solidFill>
                <a:latin typeface="Calibri"/>
                <a:ea typeface="Calibri"/>
                <a:cs typeface="Calibri"/>
                <a:sym typeface="Calibri"/>
              </a:rPr>
              <a:t>Atténuation de l’impact des Bruits et Artefacts présent sur les clichés </a:t>
            </a:r>
            <a:endParaRPr sz="1400">
              <a:solidFill>
                <a:srgbClr val="974806"/>
              </a:solidFill>
              <a:latin typeface="Calibri"/>
              <a:ea typeface="Calibri"/>
              <a:cs typeface="Calibri"/>
              <a:sym typeface="Calibri"/>
            </a:endParaRPr>
          </a:p>
        </p:txBody>
      </p:sp>
      <p:sp>
        <p:nvSpPr>
          <p:cNvPr id="238" name="Google Shape;238;p11"/>
          <p:cNvSpPr/>
          <p:nvPr/>
        </p:nvSpPr>
        <p:spPr>
          <a:xfrm>
            <a:off x="386579" y="1613467"/>
            <a:ext cx="144000" cy="40020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1"/>
          <p:cNvSpPr/>
          <p:nvPr/>
        </p:nvSpPr>
        <p:spPr>
          <a:xfrm>
            <a:off x="603167" y="1985306"/>
            <a:ext cx="7317900" cy="592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400">
                <a:solidFill>
                  <a:schemeClr val="dk1"/>
                </a:solidFill>
                <a:latin typeface="Calibri"/>
                <a:ea typeface="Calibri"/>
                <a:cs typeface="Calibri"/>
                <a:sym typeface="Calibri"/>
              </a:rPr>
              <a:t>L’algorithme que nous avons utilisé est le réseau de neurones UNET pré-entrainé sur des radiographies de cages thoraciques et permettant d’identifier les poumons dans nos images.</a:t>
            </a:r>
            <a:endParaRPr/>
          </a:p>
        </p:txBody>
      </p:sp>
      <p:sp>
        <p:nvSpPr>
          <p:cNvPr id="240" name="Google Shape;240;p11"/>
          <p:cNvSpPr/>
          <p:nvPr/>
        </p:nvSpPr>
        <p:spPr>
          <a:xfrm>
            <a:off x="387229" y="2523364"/>
            <a:ext cx="144000" cy="40020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1"/>
          <p:cNvSpPr/>
          <p:nvPr/>
        </p:nvSpPr>
        <p:spPr>
          <a:xfrm>
            <a:off x="603167" y="2570167"/>
            <a:ext cx="8281800" cy="30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74806"/>
                </a:solidFill>
                <a:latin typeface="Calibri"/>
                <a:ea typeface="Calibri"/>
                <a:cs typeface="Calibri"/>
                <a:sym typeface="Calibri"/>
              </a:rPr>
              <a:t>Bilan des différentes phases de preprocessing</a:t>
            </a:r>
            <a:endParaRPr sz="1400">
              <a:solidFill>
                <a:srgbClr val="974806"/>
              </a:solidFill>
              <a:latin typeface="Calibri"/>
              <a:ea typeface="Calibri"/>
              <a:cs typeface="Calibri"/>
              <a:sym typeface="Calibri"/>
            </a:endParaRPr>
          </a:p>
        </p:txBody>
      </p:sp>
      <p:pic>
        <p:nvPicPr>
          <p:cNvPr id="242" name="Google Shape;242;p11"/>
          <p:cNvPicPr preferRelativeResize="0"/>
          <p:nvPr/>
        </p:nvPicPr>
        <p:blipFill>
          <a:blip r:embed="rId4">
            <a:alphaModFix/>
          </a:blip>
          <a:stretch>
            <a:fillRect/>
          </a:stretch>
        </p:blipFill>
        <p:spPr>
          <a:xfrm>
            <a:off x="1872037" y="3886250"/>
            <a:ext cx="3124750" cy="103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5"/>
          <p:cNvSpPr/>
          <p:nvPr/>
        </p:nvSpPr>
        <p:spPr>
          <a:xfrm>
            <a:off x="282502" y="1053775"/>
            <a:ext cx="131700" cy="40020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5"/>
          <p:cNvSpPr/>
          <p:nvPr/>
        </p:nvSpPr>
        <p:spPr>
          <a:xfrm>
            <a:off x="755476" y="245650"/>
            <a:ext cx="405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Preprocessing du dataset</a:t>
            </a:r>
            <a:endParaRPr b="1" sz="2200">
              <a:solidFill>
                <a:srgbClr val="31859B"/>
              </a:solidFill>
              <a:latin typeface="Microsoft YaHei"/>
              <a:ea typeface="Microsoft YaHei"/>
              <a:cs typeface="Microsoft YaHei"/>
              <a:sym typeface="Microsoft YaHei"/>
            </a:endParaRPr>
          </a:p>
        </p:txBody>
      </p:sp>
      <p:sp>
        <p:nvSpPr>
          <p:cNvPr id="249" name="Google Shape;249;p15"/>
          <p:cNvSpPr/>
          <p:nvPr/>
        </p:nvSpPr>
        <p:spPr>
          <a:xfrm>
            <a:off x="477085" y="1099970"/>
            <a:ext cx="8529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74806"/>
                </a:solidFill>
                <a:latin typeface="Calibri"/>
                <a:ea typeface="Calibri"/>
                <a:cs typeface="Calibri"/>
                <a:sym typeface="Calibri"/>
              </a:rPr>
              <a:t>Evaluation d</a:t>
            </a:r>
            <a:r>
              <a:rPr lang="en-US">
                <a:solidFill>
                  <a:srgbClr val="974806"/>
                </a:solidFill>
                <a:latin typeface="Calibri"/>
                <a:ea typeface="Calibri"/>
                <a:cs typeface="Calibri"/>
                <a:sym typeface="Calibri"/>
              </a:rPr>
              <a:t>’efficacité du pre-processing </a:t>
            </a:r>
            <a:r>
              <a:rPr lang="en-US" sz="1400">
                <a:solidFill>
                  <a:srgbClr val="974806"/>
                </a:solidFill>
                <a:latin typeface="Calibri"/>
                <a:ea typeface="Calibri"/>
                <a:cs typeface="Calibri"/>
                <a:sym typeface="Calibri"/>
              </a:rPr>
              <a:t> par l’application d’algorithmes de réduction de dimensionnalité (t-SNE)</a:t>
            </a:r>
            <a:endParaRPr sz="1400">
              <a:solidFill>
                <a:srgbClr val="974806"/>
              </a:solidFill>
              <a:latin typeface="Microsoft YaHei"/>
              <a:ea typeface="Microsoft YaHei"/>
              <a:cs typeface="Microsoft YaHei"/>
              <a:sym typeface="Microsoft YaHei"/>
            </a:endParaRPr>
          </a:p>
        </p:txBody>
      </p:sp>
      <p:pic>
        <p:nvPicPr>
          <p:cNvPr id="250" name="Google Shape;250;p15"/>
          <p:cNvPicPr preferRelativeResize="0"/>
          <p:nvPr/>
        </p:nvPicPr>
        <p:blipFill rotWithShape="1">
          <a:blip r:embed="rId3">
            <a:alphaModFix/>
          </a:blip>
          <a:srcRect b="0" l="0" r="0" t="0"/>
          <a:stretch/>
        </p:blipFill>
        <p:spPr>
          <a:xfrm>
            <a:off x="755470" y="1491600"/>
            <a:ext cx="2880000" cy="2905268"/>
          </a:xfrm>
          <a:prstGeom prst="rect">
            <a:avLst/>
          </a:prstGeom>
          <a:noFill/>
          <a:ln>
            <a:noFill/>
          </a:ln>
        </p:spPr>
      </p:pic>
      <p:sp>
        <p:nvSpPr>
          <p:cNvPr id="251" name="Google Shape;251;p15"/>
          <p:cNvSpPr/>
          <p:nvPr/>
        </p:nvSpPr>
        <p:spPr>
          <a:xfrm>
            <a:off x="3995920" y="1779640"/>
            <a:ext cx="4176580" cy="188481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400">
                <a:solidFill>
                  <a:schemeClr val="dk1"/>
                </a:solidFill>
                <a:latin typeface="Calibri"/>
                <a:ea typeface="Calibri"/>
                <a:cs typeface="Calibri"/>
                <a:sym typeface="Calibri"/>
              </a:rPr>
              <a:t>Malgré le pre-processing, l’algorithme non supervisé parvient encore à séparer les classes par une projection des données en 2 dimensions. </a:t>
            </a:r>
            <a:endParaRPr sz="1400">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rPr lang="en-US" sz="1400">
                <a:solidFill>
                  <a:schemeClr val="dk1"/>
                </a:solidFill>
                <a:latin typeface="Calibri"/>
                <a:ea typeface="Calibri"/>
                <a:cs typeface="Calibri"/>
                <a:sym typeface="Calibri"/>
              </a:rPr>
              <a:t>🡺 Des biais persistent dans notre dataset. Les investigations pour caractériser et dissiper ces biais devront se poursuivre.</a:t>
            </a:r>
            <a:endParaRPr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p:nvPr/>
        </p:nvSpPr>
        <p:spPr>
          <a:xfrm>
            <a:off x="0" y="0"/>
            <a:ext cx="9144000" cy="51840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7" name="Google Shape;257;p12"/>
          <p:cNvPicPr preferRelativeResize="0"/>
          <p:nvPr/>
        </p:nvPicPr>
        <p:blipFill rotWithShape="1">
          <a:blip r:embed="rId3">
            <a:alphaModFix/>
          </a:blip>
          <a:srcRect b="0" l="0" r="0" t="0"/>
          <a:stretch/>
        </p:blipFill>
        <p:spPr>
          <a:xfrm>
            <a:off x="4427980" y="4299990"/>
            <a:ext cx="4716020" cy="864120"/>
          </a:xfrm>
          <a:prstGeom prst="rect">
            <a:avLst/>
          </a:prstGeom>
          <a:noFill/>
          <a:ln>
            <a:noFill/>
          </a:ln>
        </p:spPr>
      </p:pic>
      <p:sp>
        <p:nvSpPr>
          <p:cNvPr id="258" name="Google Shape;258;p12"/>
          <p:cNvSpPr/>
          <p:nvPr/>
        </p:nvSpPr>
        <p:spPr>
          <a:xfrm>
            <a:off x="0" y="0"/>
            <a:ext cx="4860040" cy="5184000"/>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2"/>
          <p:cNvSpPr/>
          <p:nvPr/>
        </p:nvSpPr>
        <p:spPr>
          <a:xfrm>
            <a:off x="0" y="0"/>
            <a:ext cx="4572000" cy="5184000"/>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2"/>
          <p:cNvSpPr/>
          <p:nvPr/>
        </p:nvSpPr>
        <p:spPr>
          <a:xfrm>
            <a:off x="3298287" y="2139690"/>
            <a:ext cx="5506085"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Microsoft YaHei"/>
                <a:ea typeface="Microsoft YaHei"/>
                <a:cs typeface="Microsoft YaHei"/>
                <a:sym typeface="Microsoft YaHei"/>
              </a:rPr>
              <a:t>Modèles et évaluations</a:t>
            </a:r>
            <a:endParaRPr/>
          </a:p>
        </p:txBody>
      </p:sp>
      <p:pic>
        <p:nvPicPr>
          <p:cNvPr id="261" name="Google Shape;261;p12"/>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sp>
        <p:nvSpPr>
          <p:cNvPr id="262" name="Google Shape;262;p12"/>
          <p:cNvSpPr txBox="1"/>
          <p:nvPr/>
        </p:nvSpPr>
        <p:spPr>
          <a:xfrm>
            <a:off x="5550749" y="1059550"/>
            <a:ext cx="14046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Impact"/>
                <a:ea typeface="Impact"/>
                <a:cs typeface="Impact"/>
                <a:sym typeface="Impact"/>
              </a:rPr>
              <a:t>04</a:t>
            </a:r>
            <a:endParaRPr/>
          </a:p>
        </p:txBody>
      </p:sp>
      <p:pic>
        <p:nvPicPr>
          <p:cNvPr descr="https://timgsa.baidu.com/timg?image&amp;quality=80&amp;size=b9999_10000&amp;sec=1579887306447&amp;di=fc53b5a7caeaf78500efe4956a35e173&amp;imgtype=0&amp;src=http%3A%2F%2Fwww.aihami.com%2Fuploads%2Fallimg%2F200109%2F169-200109225K4Q9.jpg" id="263" name="Google Shape;263;p12"/>
          <p:cNvPicPr preferRelativeResize="0"/>
          <p:nvPr/>
        </p:nvPicPr>
        <p:blipFill rotWithShape="1">
          <a:blip r:embed="rId5">
            <a:alphaModFix/>
          </a:blip>
          <a:srcRect b="0" l="0" r="0" t="0"/>
          <a:stretch/>
        </p:blipFill>
        <p:spPr>
          <a:xfrm>
            <a:off x="467430" y="841010"/>
            <a:ext cx="1872261" cy="1244907"/>
          </a:xfrm>
          <a:prstGeom prst="ellipse">
            <a:avLst/>
          </a:prstGeom>
          <a:noFill/>
          <a:ln cap="rnd" cmpd="sng" w="63500">
            <a:solidFill>
              <a:schemeClr val="lt1"/>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264" name="Google Shape;264;p12"/>
          <p:cNvSpPr txBox="1"/>
          <p:nvPr/>
        </p:nvSpPr>
        <p:spPr>
          <a:xfrm>
            <a:off x="9396670" y="4227980"/>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3"/>
          <p:cNvSpPr/>
          <p:nvPr/>
        </p:nvSpPr>
        <p:spPr>
          <a:xfrm>
            <a:off x="755476" y="245650"/>
            <a:ext cx="4086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Modèles et évaluations</a:t>
            </a:r>
            <a:endParaRPr b="1" sz="2200">
              <a:solidFill>
                <a:srgbClr val="31859B"/>
              </a:solidFill>
              <a:latin typeface="Microsoft YaHei"/>
              <a:ea typeface="Microsoft YaHei"/>
              <a:cs typeface="Microsoft YaHei"/>
              <a:sym typeface="Microsoft YaHei"/>
            </a:endParaRPr>
          </a:p>
        </p:txBody>
      </p:sp>
      <p:sp>
        <p:nvSpPr>
          <p:cNvPr id="270" name="Google Shape;270;p13"/>
          <p:cNvSpPr/>
          <p:nvPr/>
        </p:nvSpPr>
        <p:spPr>
          <a:xfrm>
            <a:off x="513090" y="1877781"/>
            <a:ext cx="82816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Les phases d’entraînement et de tests des modèles sur les datasets ont conduit aux performances suivantes :</a:t>
            </a:r>
            <a:endParaRPr/>
          </a:p>
        </p:txBody>
      </p:sp>
      <p:sp>
        <p:nvSpPr>
          <p:cNvPr id="271" name="Google Shape;271;p13"/>
          <p:cNvSpPr/>
          <p:nvPr/>
        </p:nvSpPr>
        <p:spPr>
          <a:xfrm>
            <a:off x="269948" y="1915403"/>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72" name="Google Shape;272;p13"/>
          <p:cNvGraphicFramePr/>
          <p:nvPr/>
        </p:nvGraphicFramePr>
        <p:xfrm>
          <a:off x="341958" y="2589501"/>
          <a:ext cx="3000000" cy="3000000"/>
        </p:xfrm>
        <a:graphic>
          <a:graphicData uri="http://schemas.openxmlformats.org/drawingml/2006/table">
            <a:tbl>
              <a:tblPr bandRow="1" firstRow="1">
                <a:noFill/>
                <a:tableStyleId>{76AA8514-F215-4C2A-A82E-256534161EE7}</a:tableStyleId>
              </a:tblPr>
              <a:tblGrid>
                <a:gridCol w="2212350"/>
                <a:gridCol w="1840875"/>
                <a:gridCol w="2415550"/>
                <a:gridCol w="2155200"/>
              </a:tblGrid>
              <a:tr h="766450">
                <a:tc>
                  <a:txBody>
                    <a:bodyPr/>
                    <a:lstStyle/>
                    <a:p>
                      <a:pPr indent="0" lvl="0" marL="0" marR="0" rtl="0" algn="l">
                        <a:spcBef>
                          <a:spcPts val="0"/>
                        </a:spcBef>
                        <a:spcAft>
                          <a:spcPts val="0"/>
                        </a:spcAft>
                        <a:buClr>
                          <a:schemeClr val="dk1"/>
                        </a:buClr>
                        <a:buSzPts val="1400"/>
                        <a:buFont typeface="Calibri"/>
                        <a:buNone/>
                      </a:pPr>
                      <a:r>
                        <a:rPr lang="en-US" sz="1400" u="none" cap="none" strike="noStrike"/>
                        <a:t>Modèle de CNN </a:t>
                      </a:r>
                      <a:endParaRPr/>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Conv2D</a:t>
                      </a:r>
                      <a:endParaRPr/>
                    </a:p>
                    <a:p>
                      <a:pPr indent="0" lvl="0" marL="0" marR="0" rtl="0" algn="l">
                        <a:spcBef>
                          <a:spcPts val="0"/>
                        </a:spcBef>
                        <a:spcAft>
                          <a:spcPts val="0"/>
                        </a:spcAft>
                        <a:buClr>
                          <a:schemeClr val="dk1"/>
                        </a:buClr>
                        <a:buSzPts val="1400"/>
                        <a:buFont typeface="Calibri"/>
                        <a:buNone/>
                      </a:pPr>
                      <a:r>
                        <a:rPr lang="en-US" sz="1400" u="none" cap="none" strike="noStrike"/>
                        <a:t>(sans Preprocessing)</a:t>
                      </a:r>
                      <a:endParaRPr/>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VGG16</a:t>
                      </a:r>
                      <a:endParaRPr/>
                    </a:p>
                    <a:p>
                      <a:pPr indent="0" lvl="0" marL="0" marR="0" rtl="0" algn="l">
                        <a:spcBef>
                          <a:spcPts val="0"/>
                        </a:spcBef>
                        <a:spcAft>
                          <a:spcPts val="0"/>
                        </a:spcAft>
                        <a:buClr>
                          <a:schemeClr val="dk1"/>
                        </a:buClr>
                        <a:buSzPts val="1400"/>
                        <a:buFont typeface="Calibri"/>
                        <a:buNone/>
                      </a:pPr>
                      <a:r>
                        <a:rPr lang="en-US" sz="1400" u="none" cap="none" strike="noStrike"/>
                        <a:t>(avec Preprocessing)</a:t>
                      </a:r>
                      <a:endParaRPr sz="1400" u="none" cap="none" strike="noStrike"/>
                    </a:p>
                    <a:p>
                      <a:pPr indent="0" lvl="0" marL="0" marR="0" rtl="0" algn="l">
                        <a:spcBef>
                          <a:spcPts val="0"/>
                        </a:spcBef>
                        <a:spcAft>
                          <a:spcPts val="0"/>
                        </a:spcAft>
                        <a:buClr>
                          <a:schemeClr val="dk1"/>
                        </a:buClr>
                        <a:buSzPts val="1400"/>
                        <a:buFont typeface="Calibri"/>
                        <a:buNone/>
                      </a:pPr>
                      <a:r>
                        <a:t/>
                      </a:r>
                      <a:endParaRPr sz="1400" u="none" cap="none" strike="noStrike"/>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DenseNet121</a:t>
                      </a:r>
                      <a:endParaRPr/>
                    </a:p>
                    <a:p>
                      <a:pPr indent="0" lvl="0" marL="0" marR="0" rtl="0" algn="l">
                        <a:spcBef>
                          <a:spcPts val="0"/>
                        </a:spcBef>
                        <a:spcAft>
                          <a:spcPts val="0"/>
                        </a:spcAft>
                        <a:buClr>
                          <a:schemeClr val="dk1"/>
                        </a:buClr>
                        <a:buSzPts val="1400"/>
                        <a:buFont typeface="Calibri"/>
                        <a:buNone/>
                      </a:pPr>
                      <a:r>
                        <a:rPr lang="en-US" sz="1400" u="none" cap="none" strike="noStrike"/>
                        <a:t>(avec Preprocessing)</a:t>
                      </a:r>
                      <a:endParaRPr sz="1400" u="none" cap="none" strike="noStrike"/>
                    </a:p>
                    <a:p>
                      <a:pPr indent="0" lvl="0" marL="0" marR="0" rtl="0" algn="l">
                        <a:spcBef>
                          <a:spcPts val="0"/>
                        </a:spcBef>
                        <a:spcAft>
                          <a:spcPts val="0"/>
                        </a:spcAft>
                        <a:buClr>
                          <a:schemeClr val="dk1"/>
                        </a:buClr>
                        <a:buSzPts val="1400"/>
                        <a:buFont typeface="Calibri"/>
                        <a:buNone/>
                      </a:pPr>
                      <a:r>
                        <a:t/>
                      </a:r>
                      <a:endParaRPr sz="1400" u="none" cap="none" strike="noStrike"/>
                    </a:p>
                  </a:txBody>
                  <a:tcPr marT="45725" marB="45725" marR="91450" marL="91450"/>
                </a:tc>
              </a:tr>
              <a:tr h="304800">
                <a:tc>
                  <a:txBody>
                    <a:bodyPr/>
                    <a:lstStyle/>
                    <a:p>
                      <a:pPr indent="0" lvl="0" marL="0" marR="0" rtl="0" algn="l">
                        <a:spcBef>
                          <a:spcPts val="0"/>
                        </a:spcBef>
                        <a:spcAft>
                          <a:spcPts val="0"/>
                        </a:spcAft>
                        <a:buNone/>
                      </a:pPr>
                      <a:r>
                        <a:rPr lang="en-US"/>
                        <a:t>Taille du batch</a:t>
                      </a:r>
                      <a:endParaRPr/>
                    </a:p>
                  </a:txBody>
                  <a:tcPr marT="45725" marB="45725" marR="91450" marL="91450"/>
                </a:tc>
                <a:tc>
                  <a:txBody>
                    <a:bodyPr/>
                    <a:lstStyle/>
                    <a:p>
                      <a:pPr indent="0" lvl="0" marL="0" marR="0" rtl="0" algn="l">
                        <a:spcBef>
                          <a:spcPts val="0"/>
                        </a:spcBef>
                        <a:spcAft>
                          <a:spcPts val="0"/>
                        </a:spcAft>
                        <a:buNone/>
                      </a:pPr>
                      <a:r>
                        <a:rPr lang="en-US"/>
                        <a:t>32</a:t>
                      </a:r>
                      <a:endParaRPr/>
                    </a:p>
                  </a:txBody>
                  <a:tcPr marT="45725" marB="45725" marR="91450" marL="91450"/>
                </a:tc>
                <a:tc>
                  <a:txBody>
                    <a:bodyPr/>
                    <a:lstStyle/>
                    <a:p>
                      <a:pPr indent="0" lvl="0" marL="0" marR="0" rtl="0" algn="l">
                        <a:spcBef>
                          <a:spcPts val="0"/>
                        </a:spcBef>
                        <a:spcAft>
                          <a:spcPts val="0"/>
                        </a:spcAft>
                        <a:buNone/>
                      </a:pPr>
                      <a:r>
                        <a:rPr lang="en-US"/>
                        <a:t>8</a:t>
                      </a:r>
                      <a:endParaRPr/>
                    </a:p>
                  </a:txBody>
                  <a:tcPr marT="45725" marB="45725" marR="91450" marL="91450"/>
                </a:tc>
                <a:tc>
                  <a:txBody>
                    <a:bodyPr/>
                    <a:lstStyle/>
                    <a:p>
                      <a:pPr indent="0" lvl="0" marL="0" marR="0" rtl="0" algn="l">
                        <a:spcBef>
                          <a:spcPts val="0"/>
                        </a:spcBef>
                        <a:spcAft>
                          <a:spcPts val="0"/>
                        </a:spcAft>
                        <a:buNone/>
                      </a:pPr>
                      <a:r>
                        <a:rPr lang="en-US"/>
                        <a:t>8</a:t>
                      </a:r>
                      <a:endParaRPr/>
                    </a:p>
                  </a:txBody>
                  <a:tcPr marT="45725" marB="45725" marR="91450" marL="91450"/>
                </a:tc>
              </a:tr>
              <a:tr h="304800">
                <a:tc>
                  <a:txBody>
                    <a:bodyPr/>
                    <a:lstStyle/>
                    <a:p>
                      <a:pPr indent="0" lvl="0" marL="0" marR="0" rtl="0" algn="l">
                        <a:spcBef>
                          <a:spcPts val="0"/>
                        </a:spcBef>
                        <a:spcAft>
                          <a:spcPts val="0"/>
                        </a:spcAft>
                        <a:buNone/>
                      </a:pPr>
                      <a:r>
                        <a:rPr lang="en-US"/>
                        <a:t>Paramètres (entraînables)</a:t>
                      </a:r>
                      <a:endParaRPr sz="1400" u="none" cap="none" strike="noStrike"/>
                    </a:p>
                  </a:txBody>
                  <a:tcPr marT="45725" marB="45725" marR="91450" marL="91450"/>
                </a:tc>
                <a:tc>
                  <a:txBody>
                    <a:bodyPr/>
                    <a:lstStyle/>
                    <a:p>
                      <a:pPr indent="0" lvl="0" marL="0" marR="0" rtl="0" algn="l">
                        <a:spcBef>
                          <a:spcPts val="0"/>
                        </a:spcBef>
                        <a:spcAft>
                          <a:spcPts val="0"/>
                        </a:spcAft>
                        <a:buNone/>
                      </a:pPr>
                      <a:r>
                        <a:rPr lang="en-US"/>
                        <a:t>6M</a:t>
                      </a:r>
                      <a:endParaRPr sz="1400" u="none" cap="none" strike="noStrike"/>
                    </a:p>
                  </a:txBody>
                  <a:tcPr marT="45725" marB="45725" marR="91450" marL="91450"/>
                </a:tc>
                <a:tc>
                  <a:txBody>
                    <a:bodyPr/>
                    <a:lstStyle/>
                    <a:p>
                      <a:pPr indent="0" lvl="0" marL="0" marR="0" rtl="0" algn="l">
                        <a:spcBef>
                          <a:spcPts val="0"/>
                        </a:spcBef>
                        <a:spcAft>
                          <a:spcPts val="0"/>
                        </a:spcAft>
                        <a:buNone/>
                      </a:pPr>
                      <a:r>
                        <a:rPr lang="en-US"/>
                        <a:t>15M (437k)</a:t>
                      </a:r>
                      <a:endParaRPr sz="1400" u="none" cap="none" strike="noStrike"/>
                    </a:p>
                  </a:txBody>
                  <a:tcPr marT="45725" marB="45725" marR="91450" marL="91450"/>
                </a:tc>
                <a:tc>
                  <a:txBody>
                    <a:bodyPr/>
                    <a:lstStyle/>
                    <a:p>
                      <a:pPr indent="0" lvl="0" marL="0" marR="0" rtl="0" algn="l">
                        <a:spcBef>
                          <a:spcPts val="0"/>
                        </a:spcBef>
                        <a:spcAft>
                          <a:spcPts val="0"/>
                        </a:spcAft>
                        <a:buNone/>
                      </a:pPr>
                      <a:r>
                        <a:rPr lang="en-US"/>
                        <a:t>7M (68k)</a:t>
                      </a:r>
                      <a:endParaRPr sz="1400" u="none" cap="none" strike="noStrike"/>
                    </a:p>
                  </a:txBody>
                  <a:tcPr marT="45725" marB="45725" marR="91450" marL="91450"/>
                </a:tc>
              </a:tr>
              <a:tr h="304800">
                <a:tc>
                  <a:txBody>
                    <a:bodyPr/>
                    <a:lstStyle/>
                    <a:p>
                      <a:pPr indent="0" lvl="0" marL="0" marR="0" rtl="0" algn="l">
                        <a:spcBef>
                          <a:spcPts val="0"/>
                        </a:spcBef>
                        <a:spcAft>
                          <a:spcPts val="0"/>
                        </a:spcAft>
                        <a:buNone/>
                      </a:pPr>
                      <a:r>
                        <a:rPr lang="en-US"/>
                        <a:t>epochs</a:t>
                      </a:r>
                      <a:endParaRPr sz="1400" u="none" cap="none" strike="noStrike"/>
                    </a:p>
                  </a:txBody>
                  <a:tcPr marT="45725" marB="45725" marR="91450" marL="91450"/>
                </a:tc>
                <a:tc>
                  <a:txBody>
                    <a:bodyPr/>
                    <a:lstStyle/>
                    <a:p>
                      <a:pPr indent="0" lvl="0" marL="0" marR="0" rtl="0" algn="l">
                        <a:spcBef>
                          <a:spcPts val="0"/>
                        </a:spcBef>
                        <a:spcAft>
                          <a:spcPts val="0"/>
                        </a:spcAft>
                        <a:buNone/>
                      </a:pPr>
                      <a:r>
                        <a:rPr lang="en-US"/>
                        <a:t>30</a:t>
                      </a:r>
                      <a:endParaRPr sz="1400" u="none" cap="none" strike="noStrike"/>
                    </a:p>
                  </a:txBody>
                  <a:tcPr marT="45725" marB="45725" marR="91450" marL="91450"/>
                </a:tc>
                <a:tc>
                  <a:txBody>
                    <a:bodyPr/>
                    <a:lstStyle/>
                    <a:p>
                      <a:pPr indent="0" lvl="0" marL="0" marR="0" rtl="0" algn="l">
                        <a:spcBef>
                          <a:spcPts val="0"/>
                        </a:spcBef>
                        <a:spcAft>
                          <a:spcPts val="0"/>
                        </a:spcAft>
                        <a:buNone/>
                      </a:pPr>
                      <a:r>
                        <a:rPr lang="en-US"/>
                        <a:t>5</a:t>
                      </a:r>
                      <a:endParaRPr sz="1400" u="none" cap="none" strike="noStrike"/>
                    </a:p>
                  </a:txBody>
                  <a:tcPr marT="45725" marB="45725" marR="91450" marL="91450"/>
                </a:tc>
                <a:tc>
                  <a:txBody>
                    <a:bodyPr/>
                    <a:lstStyle/>
                    <a:p>
                      <a:pPr indent="0" lvl="0" marL="0" marR="0" rtl="0" algn="l">
                        <a:spcBef>
                          <a:spcPts val="0"/>
                        </a:spcBef>
                        <a:spcAft>
                          <a:spcPts val="0"/>
                        </a:spcAft>
                        <a:buNone/>
                      </a:pPr>
                      <a:r>
                        <a:rPr lang="en-US"/>
                        <a:t>10</a:t>
                      </a:r>
                      <a:endParaRPr sz="1400" u="none" cap="none" strike="noStrike"/>
                    </a:p>
                  </a:txBody>
                  <a:tcPr marT="45725" marB="45725" marR="91450" marL="91450"/>
                </a:tc>
              </a:tr>
              <a:tr h="304800">
                <a:tc>
                  <a:txBody>
                    <a:bodyPr/>
                    <a:lstStyle/>
                    <a:p>
                      <a:pPr indent="0" lvl="0" marL="0" marR="0" rtl="0" algn="l">
                        <a:spcBef>
                          <a:spcPts val="0"/>
                        </a:spcBef>
                        <a:spcAft>
                          <a:spcPts val="0"/>
                        </a:spcAft>
                        <a:buClr>
                          <a:schemeClr val="dk1"/>
                        </a:buClr>
                        <a:buSzPts val="1400"/>
                        <a:buFont typeface="Calibri"/>
                        <a:buNone/>
                      </a:pPr>
                      <a:r>
                        <a:rPr lang="en-US" sz="1400" u="none" cap="none" strike="noStrike"/>
                        <a:t>Précision </a:t>
                      </a:r>
                      <a:r>
                        <a:rPr lang="en-US"/>
                        <a:t>test</a:t>
                      </a:r>
                      <a:endParaRPr/>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97,3 %</a:t>
                      </a:r>
                      <a:endParaRPr/>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85,6 %</a:t>
                      </a:r>
                      <a:endParaRPr/>
                    </a:p>
                  </a:txBody>
                  <a:tcPr marT="45725" marB="45725" marR="91450" marL="91450"/>
                </a:tc>
                <a:tc>
                  <a:txBody>
                    <a:bodyPr/>
                    <a:lstStyle/>
                    <a:p>
                      <a:pPr indent="0" lvl="0" marL="0" marR="0" rtl="0" algn="l">
                        <a:spcBef>
                          <a:spcPts val="0"/>
                        </a:spcBef>
                        <a:spcAft>
                          <a:spcPts val="0"/>
                        </a:spcAft>
                        <a:buClr>
                          <a:schemeClr val="dk1"/>
                        </a:buClr>
                        <a:buSzPts val="1400"/>
                        <a:buFont typeface="Calibri"/>
                        <a:buNone/>
                      </a:pPr>
                      <a:r>
                        <a:rPr lang="en-US" sz="1400" u="none" cap="none" strike="noStrike"/>
                        <a:t>91,4 %</a:t>
                      </a:r>
                      <a:endParaRPr/>
                    </a:p>
                  </a:txBody>
                  <a:tcPr marT="45725" marB="45725" marR="91450" marL="91450"/>
                </a:tc>
              </a:tr>
            </a:tbl>
          </a:graphicData>
        </a:graphic>
      </p:graphicFrame>
      <p:sp>
        <p:nvSpPr>
          <p:cNvPr id="273" name="Google Shape;273;p13"/>
          <p:cNvSpPr/>
          <p:nvPr/>
        </p:nvSpPr>
        <p:spPr>
          <a:xfrm>
            <a:off x="269948" y="1059540"/>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3"/>
          <p:cNvSpPr/>
          <p:nvPr/>
        </p:nvSpPr>
        <p:spPr>
          <a:xfrm>
            <a:off x="539440" y="998610"/>
            <a:ext cx="82816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Deux modèles de transfer learning ont été </a:t>
            </a:r>
            <a:r>
              <a:rPr lang="en-US">
                <a:solidFill>
                  <a:schemeClr val="dk1"/>
                </a:solidFill>
                <a:latin typeface="Calibri"/>
                <a:ea typeface="Calibri"/>
                <a:cs typeface="Calibri"/>
                <a:sym typeface="Calibri"/>
              </a:rPr>
              <a:t>entraînés</a:t>
            </a:r>
            <a:r>
              <a:rPr lang="en-US" sz="1400">
                <a:solidFill>
                  <a:schemeClr val="dk1"/>
                </a:solidFill>
                <a:latin typeface="Calibri"/>
                <a:ea typeface="Calibri"/>
                <a:cs typeface="Calibri"/>
                <a:sym typeface="Calibri"/>
              </a:rPr>
              <a:t> sur les données pré-traitées du dataset : </a:t>
            </a:r>
            <a:r>
              <a:rPr b="1" lang="en-US" sz="1400">
                <a:solidFill>
                  <a:schemeClr val="dk1"/>
                </a:solidFill>
                <a:latin typeface="Calibri"/>
                <a:ea typeface="Calibri"/>
                <a:cs typeface="Calibri"/>
                <a:sym typeface="Calibri"/>
              </a:rPr>
              <a:t>DenseNet121</a:t>
            </a:r>
            <a:r>
              <a:rPr lang="en-US" sz="1400">
                <a:solidFill>
                  <a:schemeClr val="dk1"/>
                </a:solidFill>
                <a:latin typeface="Calibri"/>
                <a:ea typeface="Calibri"/>
                <a:cs typeface="Calibri"/>
                <a:sym typeface="Calibri"/>
              </a:rPr>
              <a:t> et </a:t>
            </a:r>
            <a:r>
              <a:rPr b="1" lang="en-US" sz="1400">
                <a:solidFill>
                  <a:schemeClr val="dk1"/>
                </a:solidFill>
                <a:latin typeface="Calibri"/>
                <a:ea typeface="Calibri"/>
                <a:cs typeface="Calibri"/>
                <a:sym typeface="Calibri"/>
              </a:rPr>
              <a:t>VGG16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4"/>
          <p:cNvSpPr/>
          <p:nvPr/>
        </p:nvSpPr>
        <p:spPr>
          <a:xfrm>
            <a:off x="755476" y="245650"/>
            <a:ext cx="392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Modèles et évaluations</a:t>
            </a:r>
            <a:endParaRPr b="1" sz="2200">
              <a:solidFill>
                <a:srgbClr val="31859B"/>
              </a:solidFill>
              <a:latin typeface="Microsoft YaHei"/>
              <a:ea typeface="Microsoft YaHei"/>
              <a:cs typeface="Microsoft YaHei"/>
              <a:sym typeface="Microsoft YaHei"/>
            </a:endParaRPr>
          </a:p>
        </p:txBody>
      </p:sp>
      <p:sp>
        <p:nvSpPr>
          <p:cNvPr id="280" name="Google Shape;280;p14"/>
          <p:cNvSpPr/>
          <p:nvPr/>
        </p:nvSpPr>
        <p:spPr>
          <a:xfrm>
            <a:off x="467360" y="1040765"/>
            <a:ext cx="828167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74806"/>
                </a:solidFill>
                <a:latin typeface="Calibri"/>
                <a:ea typeface="Calibri"/>
                <a:cs typeface="Calibri"/>
                <a:sym typeface="Calibri"/>
              </a:rPr>
              <a:t>Evaluation de la validité des modèles par l’application d’un Grad-CAM</a:t>
            </a:r>
            <a:endParaRPr sz="1400">
              <a:solidFill>
                <a:srgbClr val="974806"/>
              </a:solidFill>
              <a:latin typeface="Microsoft YaHei"/>
              <a:ea typeface="Microsoft YaHei"/>
              <a:cs typeface="Microsoft YaHei"/>
              <a:sym typeface="Microsoft YaHei"/>
            </a:endParaRPr>
          </a:p>
        </p:txBody>
      </p:sp>
      <p:sp>
        <p:nvSpPr>
          <p:cNvPr id="281" name="Google Shape;281;p14"/>
          <p:cNvSpPr/>
          <p:nvPr/>
        </p:nvSpPr>
        <p:spPr>
          <a:xfrm>
            <a:off x="250771" y="1040870"/>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14"/>
          <p:cNvSpPr/>
          <p:nvPr/>
        </p:nvSpPr>
        <p:spPr>
          <a:xfrm>
            <a:off x="5766750" y="2039075"/>
            <a:ext cx="3309300" cy="1641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400">
                <a:solidFill>
                  <a:schemeClr val="dk1"/>
                </a:solidFill>
                <a:latin typeface="Calibri"/>
                <a:ea typeface="Calibri"/>
                <a:cs typeface="Calibri"/>
                <a:sym typeface="Calibri"/>
              </a:rPr>
              <a:t>L’information utilisée par l’algorithme pour effectuer sa classification se situe désormais </a:t>
            </a:r>
            <a:r>
              <a:rPr lang="en-US">
                <a:solidFill>
                  <a:schemeClr val="dk1"/>
                </a:solidFill>
                <a:latin typeface="Calibri"/>
                <a:ea typeface="Calibri"/>
                <a:cs typeface="Calibri"/>
                <a:sym typeface="Calibri"/>
              </a:rPr>
              <a:t>davantage</a:t>
            </a:r>
            <a:r>
              <a:rPr lang="en-US" sz="1400">
                <a:solidFill>
                  <a:schemeClr val="dk1"/>
                </a:solidFill>
                <a:latin typeface="Calibri"/>
                <a:ea typeface="Calibri"/>
                <a:cs typeface="Calibri"/>
                <a:sym typeface="Calibri"/>
              </a:rPr>
              <a:t> dans une zone centrale de l’image, où sont situés les poumons</a:t>
            </a:r>
            <a:endParaRPr sz="1400">
              <a:solidFill>
                <a:schemeClr val="dk1"/>
              </a:solidFill>
              <a:latin typeface="Calibri"/>
              <a:ea typeface="Calibri"/>
              <a:cs typeface="Calibri"/>
              <a:sym typeface="Calibri"/>
            </a:endParaRPr>
          </a:p>
        </p:txBody>
      </p:sp>
      <p:pic>
        <p:nvPicPr>
          <p:cNvPr id="283" name="Google Shape;283;p14"/>
          <p:cNvPicPr preferRelativeResize="0"/>
          <p:nvPr/>
        </p:nvPicPr>
        <p:blipFill rotWithShape="1">
          <a:blip r:embed="rId3">
            <a:alphaModFix/>
          </a:blip>
          <a:srcRect b="39463" l="0" r="0" t="0"/>
          <a:stretch/>
        </p:blipFill>
        <p:spPr>
          <a:xfrm>
            <a:off x="92225" y="1539525"/>
            <a:ext cx="5589550" cy="327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p:nvPr/>
        </p:nvSpPr>
        <p:spPr>
          <a:xfrm>
            <a:off x="0" y="0"/>
            <a:ext cx="9144000" cy="51840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9" name="Google Shape;289;p16"/>
          <p:cNvPicPr preferRelativeResize="0"/>
          <p:nvPr/>
        </p:nvPicPr>
        <p:blipFill rotWithShape="1">
          <a:blip r:embed="rId3">
            <a:alphaModFix/>
          </a:blip>
          <a:srcRect b="0" l="0" r="0" t="0"/>
          <a:stretch/>
        </p:blipFill>
        <p:spPr>
          <a:xfrm>
            <a:off x="4427980" y="4299990"/>
            <a:ext cx="4716020" cy="864120"/>
          </a:xfrm>
          <a:prstGeom prst="rect">
            <a:avLst/>
          </a:prstGeom>
          <a:noFill/>
          <a:ln>
            <a:noFill/>
          </a:ln>
        </p:spPr>
      </p:pic>
      <p:sp>
        <p:nvSpPr>
          <p:cNvPr id="290" name="Google Shape;290;p16"/>
          <p:cNvSpPr/>
          <p:nvPr/>
        </p:nvSpPr>
        <p:spPr>
          <a:xfrm>
            <a:off x="0" y="0"/>
            <a:ext cx="4860040" cy="5184000"/>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6"/>
          <p:cNvSpPr/>
          <p:nvPr/>
        </p:nvSpPr>
        <p:spPr>
          <a:xfrm>
            <a:off x="0" y="0"/>
            <a:ext cx="4572000" cy="5184000"/>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16"/>
          <p:cNvSpPr/>
          <p:nvPr/>
        </p:nvSpPr>
        <p:spPr>
          <a:xfrm>
            <a:off x="2939512" y="2139690"/>
            <a:ext cx="6223635"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Microsoft YaHei"/>
                <a:ea typeface="Microsoft YaHei"/>
                <a:cs typeface="Microsoft YaHei"/>
                <a:sym typeface="Microsoft YaHei"/>
              </a:rPr>
              <a:t>Conclusion et Perspectives</a:t>
            </a:r>
            <a:endParaRPr/>
          </a:p>
        </p:txBody>
      </p:sp>
      <p:pic>
        <p:nvPicPr>
          <p:cNvPr id="293" name="Google Shape;293;p16"/>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sp>
        <p:nvSpPr>
          <p:cNvPr id="294" name="Google Shape;294;p16"/>
          <p:cNvSpPr txBox="1"/>
          <p:nvPr/>
        </p:nvSpPr>
        <p:spPr>
          <a:xfrm>
            <a:off x="5536480" y="1059550"/>
            <a:ext cx="14481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Impact"/>
                <a:ea typeface="Impact"/>
                <a:cs typeface="Impact"/>
                <a:sym typeface="Impact"/>
              </a:rPr>
              <a:t>05</a:t>
            </a:r>
            <a:endParaRPr/>
          </a:p>
        </p:txBody>
      </p:sp>
      <p:pic>
        <p:nvPicPr>
          <p:cNvPr descr="https://timgsa.baidu.com/timg?image&amp;quality=80&amp;size=b9999_10000&amp;sec=1579887306447&amp;di=fc53b5a7caeaf78500efe4956a35e173&amp;imgtype=0&amp;src=http%3A%2F%2Fwww.aihami.com%2Fuploads%2Fallimg%2F200109%2F169-200109225K4Q9.jpg" id="295" name="Google Shape;295;p16"/>
          <p:cNvPicPr preferRelativeResize="0"/>
          <p:nvPr/>
        </p:nvPicPr>
        <p:blipFill rotWithShape="1">
          <a:blip r:embed="rId5">
            <a:alphaModFix/>
          </a:blip>
          <a:srcRect b="0" l="0" r="0" t="0"/>
          <a:stretch/>
        </p:blipFill>
        <p:spPr>
          <a:xfrm>
            <a:off x="467430" y="841010"/>
            <a:ext cx="1872261" cy="1244907"/>
          </a:xfrm>
          <a:prstGeom prst="ellipse">
            <a:avLst/>
          </a:prstGeom>
          <a:noFill/>
          <a:ln cap="rnd" cmpd="sng" w="63500">
            <a:solidFill>
              <a:schemeClr val="lt1"/>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296" name="Google Shape;296;p16"/>
          <p:cNvSpPr txBox="1"/>
          <p:nvPr/>
        </p:nvSpPr>
        <p:spPr>
          <a:xfrm>
            <a:off x="9396670" y="4227980"/>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p:nvPr/>
        </p:nvSpPr>
        <p:spPr>
          <a:xfrm>
            <a:off x="755475" y="245650"/>
            <a:ext cx="4621800" cy="39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Conclusion et Perspectives</a:t>
            </a:r>
            <a:endParaRPr/>
          </a:p>
        </p:txBody>
      </p:sp>
      <p:sp>
        <p:nvSpPr>
          <p:cNvPr id="302" name="Google Shape;302;p17"/>
          <p:cNvSpPr/>
          <p:nvPr/>
        </p:nvSpPr>
        <p:spPr>
          <a:xfrm>
            <a:off x="880745" y="1131570"/>
            <a:ext cx="7381875" cy="575945"/>
          </a:xfrm>
          <a:prstGeom prst="rect">
            <a:avLst/>
          </a:prstGeom>
          <a:noFill/>
          <a:ln>
            <a:noFill/>
          </a:ln>
        </p:spPr>
        <p:txBody>
          <a:bodyPr anchorCtr="0" anchor="t" bIns="45700" lIns="91425" spcFirstLastPara="1" rIns="91425" wrap="square" tIns="45700">
            <a:spAutoFit/>
          </a:bodyPr>
          <a:lstStyle/>
          <a:p>
            <a:pPr indent="-104775" lvl="0" marL="171450" marR="0" rtl="0" algn="l">
              <a:lnSpc>
                <a:spcPct val="150000"/>
              </a:lnSpc>
              <a:spcBef>
                <a:spcPts val="0"/>
              </a:spcBef>
              <a:spcAft>
                <a:spcPts val="0"/>
              </a:spcAft>
              <a:buClr>
                <a:schemeClr val="dk1"/>
              </a:buClr>
              <a:buSzPts val="1050"/>
              <a:buFont typeface="Noto Sans Symbols"/>
              <a:buNone/>
            </a:pPr>
            <a:r>
              <a:t/>
            </a:r>
            <a:endParaRPr sz="1050">
              <a:solidFill>
                <a:schemeClr val="dk1"/>
              </a:solidFill>
              <a:latin typeface="Microsoft YaHei"/>
              <a:ea typeface="Microsoft YaHei"/>
              <a:cs typeface="Microsoft YaHei"/>
              <a:sym typeface="Microsoft YaHei"/>
            </a:endParaRPr>
          </a:p>
          <a:p>
            <a:pPr indent="-104775" lvl="0" marL="171450" marR="0" rtl="0" algn="l">
              <a:lnSpc>
                <a:spcPct val="150000"/>
              </a:lnSpc>
              <a:spcBef>
                <a:spcPts val="0"/>
              </a:spcBef>
              <a:spcAft>
                <a:spcPts val="0"/>
              </a:spcAft>
              <a:buClr>
                <a:schemeClr val="dk1"/>
              </a:buClr>
              <a:buSzPts val="1050"/>
              <a:buFont typeface="Noto Sans Symbols"/>
              <a:buNone/>
            </a:pPr>
            <a:r>
              <a:t/>
            </a:r>
            <a:endParaRPr sz="1050">
              <a:solidFill>
                <a:schemeClr val="dk1"/>
              </a:solidFill>
              <a:latin typeface="Microsoft YaHei"/>
              <a:ea typeface="Microsoft YaHei"/>
              <a:cs typeface="Microsoft YaHei"/>
              <a:sym typeface="Microsoft YaHei"/>
            </a:endParaRPr>
          </a:p>
        </p:txBody>
      </p:sp>
      <p:sp>
        <p:nvSpPr>
          <p:cNvPr id="303" name="Google Shape;303;p17"/>
          <p:cNvSpPr txBox="1"/>
          <p:nvPr/>
        </p:nvSpPr>
        <p:spPr>
          <a:xfrm>
            <a:off x="323215" y="988060"/>
            <a:ext cx="7728600" cy="3755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Intérêt des algorithmes de réduction de dimensionnalité (t-SNE et PCA) et de Grad-CAM pour analyser un dataset et caractériser les biais d’un dataset,  au delà de simples mesures métriques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Dans le cadre de notre projet, la caractérisation des biais et la mise en oeuvre de méthodologies de preprocessing adaptées ont permis d’augmenter la pertinence des patterns utilisés pour la classification (désormais localisés au niveau des poumons). Des biais persistent cependant comme le démontre l’analyse par t-SNE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Intérêt de poursuivre les investigations pour dissiper ces biais et rendre le modèle plus robuste par :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l’enrichissement du dataset avec de nouvelles images avec différentes provenances pour chaque classe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une collaboration étroite avec des radiologues pour évaluer la pertinence des cartes Grad-CAM sur des images de patients et identifier de nouvelles techniques de preprocessing adaptées;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l’intégration au modèle des informations personnelles sur les patients afin de rendre le modèle plus robuste et fidèle au </a:t>
            </a:r>
            <a:r>
              <a:rPr lang="en-US">
                <a:solidFill>
                  <a:schemeClr val="dk1"/>
                </a:solidFill>
                <a:latin typeface="Calibri"/>
                <a:ea typeface="Calibri"/>
                <a:cs typeface="Calibri"/>
                <a:sym typeface="Calibri"/>
              </a:rPr>
              <a:t>diagnostic</a:t>
            </a:r>
            <a:r>
              <a:rPr b="0" i="0" lang="en-US" sz="1400" u="none" cap="none" strike="noStrike">
                <a:solidFill>
                  <a:schemeClr val="dk1"/>
                </a:solidFill>
                <a:latin typeface="Calibri"/>
                <a:ea typeface="Calibri"/>
                <a:cs typeface="Calibri"/>
                <a:sym typeface="Calibri"/>
              </a:rPr>
              <a:t> médical. </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200"/>
                                        <p:tgtEl>
                                          <p:spTgt spid="3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200"/>
                                        <p:tgtEl>
                                          <p:spTgt spid="3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200"/>
                                        <p:tgtEl>
                                          <p:spTgt spid="3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animEffect filter="fade" transition="in">
                                      <p:cBhvr>
                                        <p:cTn dur="200"/>
                                        <p:tgtEl>
                                          <p:spTgt spid="3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animEffect filter="fade" transition="in">
                                      <p:cBhvr>
                                        <p:cTn dur="200"/>
                                        <p:tgtEl>
                                          <p:spTgt spid="3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animEffect filter="fade" transition="in">
                                      <p:cBhvr>
                                        <p:cTn dur="200"/>
                                        <p:tgtEl>
                                          <p:spTgt spid="3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6" st="6"/>
                                            </p:txEl>
                                          </p:spTgt>
                                        </p:tgtEl>
                                        <p:attrNameLst>
                                          <p:attrName>style.visibility</p:attrName>
                                        </p:attrNameLst>
                                      </p:cBhvr>
                                      <p:to>
                                        <p:strVal val="visible"/>
                                      </p:to>
                                    </p:set>
                                    <p:animEffect filter="fade" transition="in">
                                      <p:cBhvr>
                                        <p:cTn dur="200"/>
                                        <p:tgtEl>
                                          <p:spTgt spid="3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7" st="7"/>
                                            </p:txEl>
                                          </p:spTgt>
                                        </p:tgtEl>
                                        <p:attrNameLst>
                                          <p:attrName>style.visibility</p:attrName>
                                        </p:attrNameLst>
                                      </p:cBhvr>
                                      <p:to>
                                        <p:strVal val="visible"/>
                                      </p:to>
                                    </p:set>
                                    <p:animEffect filter="fade" transition="in">
                                      <p:cBhvr>
                                        <p:cTn dur="200"/>
                                        <p:tgtEl>
                                          <p:spTgt spid="30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8" st="8"/>
                                            </p:txEl>
                                          </p:spTgt>
                                        </p:tgtEl>
                                        <p:attrNameLst>
                                          <p:attrName>style.visibility</p:attrName>
                                        </p:attrNameLst>
                                      </p:cBhvr>
                                      <p:to>
                                        <p:strVal val="visible"/>
                                      </p:to>
                                    </p:set>
                                    <p:animEffect filter="fade" transition="in">
                                      <p:cBhvr>
                                        <p:cTn dur="200"/>
                                        <p:tgtEl>
                                          <p:spTgt spid="30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p:nvPr/>
        </p:nvSpPr>
        <p:spPr>
          <a:xfrm>
            <a:off x="0" y="0"/>
            <a:ext cx="4860040" cy="5236046"/>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18"/>
          <p:cNvSpPr/>
          <p:nvPr/>
        </p:nvSpPr>
        <p:spPr>
          <a:xfrm>
            <a:off x="0" y="0"/>
            <a:ext cx="4572000" cy="5236046"/>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18"/>
          <p:cNvSpPr/>
          <p:nvPr/>
        </p:nvSpPr>
        <p:spPr>
          <a:xfrm>
            <a:off x="5291545" y="2139690"/>
            <a:ext cx="1778000" cy="7067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Microsoft YaHei"/>
                <a:ea typeface="Microsoft YaHei"/>
                <a:cs typeface="Microsoft YaHei"/>
                <a:sym typeface="Microsoft YaHei"/>
              </a:rPr>
              <a:t>Merci </a:t>
            </a:r>
            <a:endParaRPr/>
          </a:p>
        </p:txBody>
      </p:sp>
      <p:pic>
        <p:nvPicPr>
          <p:cNvPr id="311" name="Google Shape;311;p18"/>
          <p:cNvPicPr preferRelativeResize="0"/>
          <p:nvPr/>
        </p:nvPicPr>
        <p:blipFill rotWithShape="1">
          <a:blip r:embed="rId3">
            <a:alphaModFix/>
          </a:blip>
          <a:srcRect b="0" l="0" r="0" t="0"/>
          <a:stretch/>
        </p:blipFill>
        <p:spPr>
          <a:xfrm>
            <a:off x="251400" y="699490"/>
            <a:ext cx="3528490" cy="3528490"/>
          </a:xfrm>
          <a:prstGeom prst="rect">
            <a:avLst/>
          </a:prstGeom>
          <a:noFill/>
          <a:ln>
            <a:noFill/>
          </a:ln>
        </p:spPr>
      </p:pic>
      <p:pic>
        <p:nvPicPr>
          <p:cNvPr id="312" name="Google Shape;312;p18"/>
          <p:cNvPicPr preferRelativeResize="0"/>
          <p:nvPr/>
        </p:nvPicPr>
        <p:blipFill rotWithShape="1">
          <a:blip r:embed="rId4">
            <a:alphaModFix/>
          </a:blip>
          <a:srcRect b="0" l="0" r="0" t="0"/>
          <a:stretch/>
        </p:blipFill>
        <p:spPr>
          <a:xfrm>
            <a:off x="426069" y="4204935"/>
            <a:ext cx="613581" cy="6135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ppt_w</p:attrName>
                                        </p:attrNameLst>
                                      </p:cBhvr>
                                      <p:tavLst>
                                        <p:tav fmla="" tm="0">
                                          <p:val>
                                            <p:strVal val="0"/>
                                          </p:val>
                                        </p:tav>
                                        <p:tav fmla="" tm="100000">
                                          <p:val>
                                            <p:strVal val="#ppt_w"/>
                                          </p:val>
                                        </p:tav>
                                      </p:tavLst>
                                    </p:anim>
                                    <p:anim calcmode="lin" valueType="num">
                                      <p:cBhvr additive="base">
                                        <p:cTn dur="500"/>
                                        <p:tgtEl>
                                          <p:spTgt spid="3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ppt_w</p:attrName>
                                        </p:attrNameLst>
                                      </p:cBhvr>
                                      <p:tavLst>
                                        <p:tav fmla="" tm="0">
                                          <p:val>
                                            <p:strVal val="0"/>
                                          </p:val>
                                        </p:tav>
                                        <p:tav fmla="" tm="100000">
                                          <p:val>
                                            <p:strVal val="#ppt_w"/>
                                          </p:val>
                                        </p:tav>
                                      </p:tavLst>
                                    </p:anim>
                                    <p:anim calcmode="lin" valueType="num">
                                      <p:cBhvr additive="base">
                                        <p:cTn dur="500"/>
                                        <p:tgtEl>
                                          <p:spTgt spid="31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2286000" y="-20320"/>
            <a:ext cx="685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1" name="Google Shape;101;p2"/>
          <p:cNvPicPr preferRelativeResize="0"/>
          <p:nvPr/>
        </p:nvPicPr>
        <p:blipFill rotWithShape="1">
          <a:blip r:embed="rId3">
            <a:alphaModFix/>
          </a:blip>
          <a:srcRect b="0" l="0" r="0" t="0"/>
          <a:stretch/>
        </p:blipFill>
        <p:spPr>
          <a:xfrm>
            <a:off x="4427980" y="4299990"/>
            <a:ext cx="4716021" cy="864120"/>
          </a:xfrm>
          <a:prstGeom prst="rect">
            <a:avLst/>
          </a:prstGeom>
          <a:noFill/>
          <a:ln>
            <a:noFill/>
          </a:ln>
        </p:spPr>
      </p:pic>
      <p:sp>
        <p:nvSpPr>
          <p:cNvPr id="102" name="Google Shape;102;p2"/>
          <p:cNvSpPr/>
          <p:nvPr/>
        </p:nvSpPr>
        <p:spPr>
          <a:xfrm>
            <a:off x="0" y="0"/>
            <a:ext cx="4863388" cy="5180319"/>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2"/>
          <p:cNvSpPr/>
          <p:nvPr/>
        </p:nvSpPr>
        <p:spPr>
          <a:xfrm>
            <a:off x="0" y="0"/>
            <a:ext cx="4572416" cy="5180319"/>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txBox="1"/>
          <p:nvPr/>
        </p:nvSpPr>
        <p:spPr>
          <a:xfrm>
            <a:off x="467424" y="525875"/>
            <a:ext cx="1606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CONTENU</a:t>
            </a:r>
            <a:endParaRPr sz="2400">
              <a:solidFill>
                <a:schemeClr val="lt1"/>
              </a:solidFill>
              <a:latin typeface="Microsoft YaHei"/>
              <a:ea typeface="Microsoft YaHei"/>
              <a:cs typeface="Microsoft YaHei"/>
              <a:sym typeface="Microsoft YaHei"/>
            </a:endParaRPr>
          </a:p>
        </p:txBody>
      </p:sp>
      <p:sp>
        <p:nvSpPr>
          <p:cNvPr id="105" name="Google Shape;105;p2"/>
          <p:cNvSpPr/>
          <p:nvPr/>
        </p:nvSpPr>
        <p:spPr>
          <a:xfrm>
            <a:off x="291781" y="0"/>
            <a:ext cx="144000" cy="94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 name="Google Shape;106;p2"/>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grpSp>
        <p:nvGrpSpPr>
          <p:cNvPr id="107" name="Google Shape;107;p2"/>
          <p:cNvGrpSpPr/>
          <p:nvPr/>
        </p:nvGrpSpPr>
        <p:grpSpPr>
          <a:xfrm>
            <a:off x="3491730" y="596200"/>
            <a:ext cx="5109995" cy="460500"/>
            <a:chOff x="3995920" y="1676335"/>
            <a:chExt cx="5109995" cy="460500"/>
          </a:xfrm>
        </p:grpSpPr>
        <p:sp>
          <p:nvSpPr>
            <p:cNvPr id="108" name="Google Shape;108;p2"/>
            <p:cNvSpPr/>
            <p:nvPr/>
          </p:nvSpPr>
          <p:spPr>
            <a:xfrm>
              <a:off x="4644015" y="1676335"/>
              <a:ext cx="4461900" cy="46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1859B"/>
                  </a:solidFill>
                  <a:latin typeface="Microsoft YaHei"/>
                  <a:ea typeface="Microsoft YaHei"/>
                  <a:cs typeface="Microsoft YaHei"/>
                  <a:sym typeface="Microsoft YaHei"/>
                </a:rPr>
                <a:t>Présentation du problème</a:t>
              </a:r>
              <a:endParaRPr/>
            </a:p>
          </p:txBody>
        </p:sp>
        <p:sp>
          <p:nvSpPr>
            <p:cNvPr id="109" name="Google Shape;109;p2"/>
            <p:cNvSpPr/>
            <p:nvPr/>
          </p:nvSpPr>
          <p:spPr>
            <a:xfrm>
              <a:off x="3995920" y="1727982"/>
              <a:ext cx="576000" cy="3582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01</a:t>
              </a:r>
              <a:endParaRPr sz="1800">
                <a:solidFill>
                  <a:schemeClr val="lt1"/>
                </a:solidFill>
                <a:latin typeface="Microsoft YaHei"/>
                <a:ea typeface="Microsoft YaHei"/>
                <a:cs typeface="Microsoft YaHei"/>
                <a:sym typeface="Microsoft YaHei"/>
              </a:endParaRPr>
            </a:p>
          </p:txBody>
        </p:sp>
      </p:grpSp>
      <p:grpSp>
        <p:nvGrpSpPr>
          <p:cNvPr id="110" name="Google Shape;110;p2"/>
          <p:cNvGrpSpPr/>
          <p:nvPr/>
        </p:nvGrpSpPr>
        <p:grpSpPr>
          <a:xfrm>
            <a:off x="3491882" y="1172324"/>
            <a:ext cx="5012795" cy="461835"/>
            <a:chOff x="3995920" y="2252404"/>
            <a:chExt cx="4609890" cy="460500"/>
          </a:xfrm>
        </p:grpSpPr>
        <p:sp>
          <p:nvSpPr>
            <p:cNvPr id="111" name="Google Shape;111;p2"/>
            <p:cNvSpPr/>
            <p:nvPr/>
          </p:nvSpPr>
          <p:spPr>
            <a:xfrm>
              <a:off x="4644010" y="2252404"/>
              <a:ext cx="3961800" cy="46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1859B"/>
                  </a:solidFill>
                  <a:latin typeface="Microsoft YaHei"/>
                  <a:ea typeface="Microsoft YaHei"/>
                  <a:cs typeface="Microsoft YaHei"/>
                  <a:sym typeface="Microsoft YaHei"/>
                </a:rPr>
                <a:t>Caractérisation du dataset</a:t>
              </a:r>
              <a:endParaRPr/>
            </a:p>
          </p:txBody>
        </p:sp>
        <p:sp>
          <p:nvSpPr>
            <p:cNvPr id="112" name="Google Shape;112;p2"/>
            <p:cNvSpPr/>
            <p:nvPr/>
          </p:nvSpPr>
          <p:spPr>
            <a:xfrm>
              <a:off x="3995920" y="2304062"/>
              <a:ext cx="576000" cy="3582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02</a:t>
              </a:r>
              <a:endParaRPr sz="1800">
                <a:solidFill>
                  <a:schemeClr val="lt1"/>
                </a:solidFill>
                <a:latin typeface="Microsoft YaHei"/>
                <a:ea typeface="Microsoft YaHei"/>
                <a:cs typeface="Microsoft YaHei"/>
                <a:sym typeface="Microsoft YaHei"/>
              </a:endParaRPr>
            </a:p>
          </p:txBody>
        </p:sp>
      </p:grpSp>
      <p:grpSp>
        <p:nvGrpSpPr>
          <p:cNvPr id="113" name="Google Shape;113;p2"/>
          <p:cNvGrpSpPr/>
          <p:nvPr/>
        </p:nvGrpSpPr>
        <p:grpSpPr>
          <a:xfrm>
            <a:off x="3491730" y="1748350"/>
            <a:ext cx="5220096" cy="460500"/>
            <a:chOff x="3995920" y="2828485"/>
            <a:chExt cx="5220096" cy="460500"/>
          </a:xfrm>
        </p:grpSpPr>
        <p:sp>
          <p:nvSpPr>
            <p:cNvPr id="114" name="Google Shape;114;p2"/>
            <p:cNvSpPr/>
            <p:nvPr/>
          </p:nvSpPr>
          <p:spPr>
            <a:xfrm>
              <a:off x="4644016" y="2828485"/>
              <a:ext cx="4572000" cy="46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1859B"/>
                  </a:solidFill>
                  <a:latin typeface="Microsoft YaHei"/>
                  <a:ea typeface="Microsoft YaHei"/>
                  <a:cs typeface="Microsoft YaHei"/>
                  <a:sym typeface="Microsoft YaHei"/>
                </a:rPr>
                <a:t>Préparation des données</a:t>
              </a:r>
              <a:endParaRPr/>
            </a:p>
          </p:txBody>
        </p:sp>
        <p:sp>
          <p:nvSpPr>
            <p:cNvPr id="115" name="Google Shape;115;p2"/>
            <p:cNvSpPr/>
            <p:nvPr/>
          </p:nvSpPr>
          <p:spPr>
            <a:xfrm>
              <a:off x="3995920" y="2880142"/>
              <a:ext cx="576000" cy="3582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03</a:t>
              </a:r>
              <a:endParaRPr sz="1800">
                <a:solidFill>
                  <a:schemeClr val="lt1"/>
                </a:solidFill>
                <a:latin typeface="Microsoft YaHei"/>
                <a:ea typeface="Microsoft YaHei"/>
                <a:cs typeface="Microsoft YaHei"/>
                <a:sym typeface="Microsoft YaHei"/>
              </a:endParaRPr>
            </a:p>
          </p:txBody>
        </p:sp>
      </p:grpSp>
      <p:grpSp>
        <p:nvGrpSpPr>
          <p:cNvPr id="116" name="Google Shape;116;p2"/>
          <p:cNvGrpSpPr/>
          <p:nvPr/>
        </p:nvGrpSpPr>
        <p:grpSpPr>
          <a:xfrm>
            <a:off x="3491730" y="2356049"/>
            <a:ext cx="5109996" cy="410100"/>
            <a:chOff x="3995920" y="2828489"/>
            <a:chExt cx="5109996" cy="410100"/>
          </a:xfrm>
        </p:grpSpPr>
        <p:sp>
          <p:nvSpPr>
            <p:cNvPr id="117" name="Google Shape;117;p2"/>
            <p:cNvSpPr/>
            <p:nvPr/>
          </p:nvSpPr>
          <p:spPr>
            <a:xfrm>
              <a:off x="4644016" y="2828489"/>
              <a:ext cx="4461900" cy="41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1859B"/>
                  </a:solidFill>
                  <a:latin typeface="Microsoft YaHei"/>
                  <a:ea typeface="Microsoft YaHei"/>
                  <a:cs typeface="Microsoft YaHei"/>
                  <a:sym typeface="Microsoft YaHei"/>
                </a:rPr>
                <a:t>Modèles et évaluations</a:t>
              </a:r>
              <a:endParaRPr/>
            </a:p>
          </p:txBody>
        </p:sp>
        <p:sp>
          <p:nvSpPr>
            <p:cNvPr id="118" name="Google Shape;118;p2"/>
            <p:cNvSpPr/>
            <p:nvPr/>
          </p:nvSpPr>
          <p:spPr>
            <a:xfrm>
              <a:off x="3995920" y="2880142"/>
              <a:ext cx="576000" cy="3582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04</a:t>
              </a:r>
              <a:endParaRPr/>
            </a:p>
          </p:txBody>
        </p:sp>
      </p:grpSp>
      <p:grpSp>
        <p:nvGrpSpPr>
          <p:cNvPr id="119" name="Google Shape;119;p2"/>
          <p:cNvGrpSpPr/>
          <p:nvPr/>
        </p:nvGrpSpPr>
        <p:grpSpPr>
          <a:xfrm>
            <a:off x="3491730" y="2999300"/>
            <a:ext cx="5220095" cy="460500"/>
            <a:chOff x="3995920" y="2828485"/>
            <a:chExt cx="5220095" cy="460500"/>
          </a:xfrm>
        </p:grpSpPr>
        <p:sp>
          <p:nvSpPr>
            <p:cNvPr id="120" name="Google Shape;120;p2"/>
            <p:cNvSpPr/>
            <p:nvPr/>
          </p:nvSpPr>
          <p:spPr>
            <a:xfrm>
              <a:off x="4644015" y="2828485"/>
              <a:ext cx="4572000" cy="46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1859B"/>
                  </a:solidFill>
                  <a:latin typeface="Microsoft YaHei"/>
                  <a:ea typeface="Microsoft YaHei"/>
                  <a:cs typeface="Microsoft YaHei"/>
                  <a:sym typeface="Microsoft YaHei"/>
                </a:rPr>
                <a:t>Perspectives et conclusion</a:t>
              </a:r>
              <a:endParaRPr/>
            </a:p>
          </p:txBody>
        </p:sp>
        <p:sp>
          <p:nvSpPr>
            <p:cNvPr id="121" name="Google Shape;121;p2"/>
            <p:cNvSpPr/>
            <p:nvPr/>
          </p:nvSpPr>
          <p:spPr>
            <a:xfrm>
              <a:off x="3995920" y="2880142"/>
              <a:ext cx="576000" cy="3582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05</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0" y="0"/>
            <a:ext cx="9144000" cy="51840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7" name="Google Shape;127;p3"/>
          <p:cNvPicPr preferRelativeResize="0"/>
          <p:nvPr/>
        </p:nvPicPr>
        <p:blipFill rotWithShape="1">
          <a:blip r:embed="rId3">
            <a:alphaModFix/>
          </a:blip>
          <a:srcRect b="0" l="0" r="0" t="0"/>
          <a:stretch/>
        </p:blipFill>
        <p:spPr>
          <a:xfrm>
            <a:off x="4427980" y="4299990"/>
            <a:ext cx="4716020" cy="864120"/>
          </a:xfrm>
          <a:prstGeom prst="rect">
            <a:avLst/>
          </a:prstGeom>
          <a:noFill/>
          <a:ln>
            <a:noFill/>
          </a:ln>
        </p:spPr>
      </p:pic>
      <p:sp>
        <p:nvSpPr>
          <p:cNvPr id="128" name="Google Shape;128;p3"/>
          <p:cNvSpPr/>
          <p:nvPr/>
        </p:nvSpPr>
        <p:spPr>
          <a:xfrm>
            <a:off x="0" y="0"/>
            <a:ext cx="4860040" cy="5184000"/>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p:nvPr/>
        </p:nvSpPr>
        <p:spPr>
          <a:xfrm>
            <a:off x="0" y="0"/>
            <a:ext cx="4572000" cy="5184000"/>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3"/>
          <p:cNvSpPr/>
          <p:nvPr/>
        </p:nvSpPr>
        <p:spPr>
          <a:xfrm>
            <a:off x="3059430" y="2139950"/>
            <a:ext cx="5750560" cy="694055"/>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1" lang="en-US" sz="2800">
                <a:solidFill>
                  <a:schemeClr val="dk1"/>
                </a:solidFill>
                <a:latin typeface="Microsoft YaHei"/>
                <a:ea typeface="Microsoft YaHei"/>
                <a:cs typeface="Microsoft YaHei"/>
                <a:sym typeface="Microsoft YaHei"/>
              </a:rPr>
              <a:t>Présentation du problème</a:t>
            </a:r>
            <a:endParaRPr b="1" sz="2800">
              <a:solidFill>
                <a:schemeClr val="dk1"/>
              </a:solidFill>
              <a:latin typeface="Microsoft YaHei"/>
              <a:ea typeface="Microsoft YaHei"/>
              <a:cs typeface="Microsoft YaHei"/>
              <a:sym typeface="Microsoft YaHei"/>
            </a:endParaRPr>
          </a:p>
        </p:txBody>
      </p:sp>
      <p:pic>
        <p:nvPicPr>
          <p:cNvPr id="131" name="Google Shape;131;p3"/>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sp>
        <p:nvSpPr>
          <p:cNvPr id="132" name="Google Shape;132;p3"/>
          <p:cNvSpPr txBox="1"/>
          <p:nvPr/>
        </p:nvSpPr>
        <p:spPr>
          <a:xfrm>
            <a:off x="5591534" y="1059540"/>
            <a:ext cx="88998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Impact"/>
                <a:ea typeface="Impact"/>
                <a:cs typeface="Impact"/>
                <a:sym typeface="Impact"/>
              </a:rPr>
              <a:t>01</a:t>
            </a:r>
            <a:endParaRPr sz="6000">
              <a:solidFill>
                <a:schemeClr val="lt1"/>
              </a:solidFill>
              <a:latin typeface="Impact"/>
              <a:ea typeface="Impact"/>
              <a:cs typeface="Impact"/>
              <a:sym typeface="Impact"/>
            </a:endParaRPr>
          </a:p>
        </p:txBody>
      </p:sp>
      <p:sp>
        <p:nvSpPr>
          <p:cNvPr id="133" name="Google Shape;133;p3"/>
          <p:cNvSpPr txBox="1"/>
          <p:nvPr/>
        </p:nvSpPr>
        <p:spPr>
          <a:xfrm>
            <a:off x="9396670" y="4227980"/>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p:nvPr/>
        </p:nvSpPr>
        <p:spPr>
          <a:xfrm>
            <a:off x="755476" y="245650"/>
            <a:ext cx="4972500" cy="44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Présentation du problème</a:t>
            </a:r>
            <a:endParaRPr/>
          </a:p>
        </p:txBody>
      </p:sp>
      <p:sp>
        <p:nvSpPr>
          <p:cNvPr id="139" name="Google Shape;139;p4"/>
          <p:cNvSpPr txBox="1"/>
          <p:nvPr/>
        </p:nvSpPr>
        <p:spPr>
          <a:xfrm>
            <a:off x="323410" y="870317"/>
            <a:ext cx="8641200" cy="209288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Problème initial </a:t>
            </a:r>
            <a:r>
              <a:rPr lang="en-US" sz="1600">
                <a:solidFill>
                  <a:schemeClr val="dk1"/>
                </a:solidFill>
                <a:latin typeface="Calibri"/>
                <a:ea typeface="Calibri"/>
                <a:cs typeface="Calibri"/>
                <a:sym typeface="Calibri"/>
              </a:rPr>
              <a:t>: Problème de classification multiclasses (‘Normal’ / ‘Viral Pneumonia’ / ‘COVID’) d’images radiographiques pulmonaires</a:t>
            </a:r>
            <a:endParaRPr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Analyse du dataset </a:t>
            </a:r>
            <a:r>
              <a:rPr lang="en-US" sz="1600">
                <a:solidFill>
                  <a:schemeClr val="dk1"/>
                </a:solidFill>
                <a:latin typeface="Calibri"/>
                <a:ea typeface="Calibri"/>
                <a:cs typeface="Calibri"/>
                <a:sym typeface="Calibri"/>
              </a:rPr>
              <a:t>: 3 886 clichés de radios pulmonaires (source : Kaggle)</a:t>
            </a:r>
            <a:endParaRPr/>
          </a:p>
          <a:p>
            <a:pPr indent="0" lvl="1" marL="4572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4"/>
          <p:cNvSpPr txBox="1"/>
          <p:nvPr/>
        </p:nvSpPr>
        <p:spPr>
          <a:xfrm>
            <a:off x="6998970" y="267335"/>
            <a:ext cx="1920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41" name="Google Shape;141;p4"/>
          <p:cNvSpPr/>
          <p:nvPr/>
        </p:nvSpPr>
        <p:spPr>
          <a:xfrm>
            <a:off x="395420" y="987530"/>
            <a:ext cx="144020" cy="21603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4"/>
          <p:cNvSpPr/>
          <p:nvPr/>
        </p:nvSpPr>
        <p:spPr>
          <a:xfrm>
            <a:off x="395420" y="1916757"/>
            <a:ext cx="144020" cy="21603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3" name="Google Shape;143;p4"/>
          <p:cNvPicPr preferRelativeResize="0"/>
          <p:nvPr/>
        </p:nvPicPr>
        <p:blipFill rotWithShape="1">
          <a:blip r:embed="rId3">
            <a:alphaModFix/>
          </a:blip>
          <a:srcRect b="0" l="0" r="0" t="0"/>
          <a:stretch/>
        </p:blipFill>
        <p:spPr>
          <a:xfrm>
            <a:off x="5004060" y="2427730"/>
            <a:ext cx="3073724" cy="1995925"/>
          </a:xfrm>
          <a:prstGeom prst="rect">
            <a:avLst/>
          </a:prstGeom>
          <a:noFill/>
          <a:ln>
            <a:noFill/>
          </a:ln>
        </p:spPr>
      </p:pic>
      <p:pic>
        <p:nvPicPr>
          <p:cNvPr id="144" name="Google Shape;144;p4"/>
          <p:cNvPicPr preferRelativeResize="0"/>
          <p:nvPr/>
        </p:nvPicPr>
        <p:blipFill rotWithShape="1">
          <a:blip r:embed="rId4">
            <a:alphaModFix/>
          </a:blip>
          <a:srcRect b="0" l="0" r="0" t="0"/>
          <a:stretch/>
        </p:blipFill>
        <p:spPr>
          <a:xfrm>
            <a:off x="1030615" y="2201492"/>
            <a:ext cx="3537837" cy="2238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
          <p:cNvSpPr/>
          <p:nvPr/>
        </p:nvSpPr>
        <p:spPr>
          <a:xfrm>
            <a:off x="755476" y="245650"/>
            <a:ext cx="4631700" cy="45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Présentation du problème</a:t>
            </a:r>
            <a:endParaRPr/>
          </a:p>
        </p:txBody>
      </p:sp>
      <p:sp>
        <p:nvSpPr>
          <p:cNvPr id="150" name="Google Shape;150;p5"/>
          <p:cNvSpPr txBox="1"/>
          <p:nvPr/>
        </p:nvSpPr>
        <p:spPr>
          <a:xfrm>
            <a:off x="323410" y="870317"/>
            <a:ext cx="8641200" cy="42789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Analyse du dataset</a:t>
            </a:r>
            <a:r>
              <a:rPr b="0" i="0" lang="en-US" sz="1600" u="none" cap="none" strike="noStrike">
                <a:solidFill>
                  <a:schemeClr val="dk1"/>
                </a:solidFill>
                <a:latin typeface="Calibri"/>
                <a:ea typeface="Calibri"/>
                <a:cs typeface="Calibri"/>
                <a:sym typeface="Calibri"/>
              </a:rPr>
              <a:t>: forte hétérogénéité de qualité des clichés entre les classes “NORMAL/ VIRAL PNEUMONIA”  vs “COVID”</a:t>
            </a:r>
            <a:endParaRPr/>
          </a:p>
          <a:p>
            <a:pPr indent="-171450" lvl="2" marL="12001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171450" lvl="2" marL="12001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1450" lvl="2" marL="12001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Développement d’un premier modèle de classification </a:t>
            </a:r>
            <a:r>
              <a:rPr b="0" i="0" lang="en-US" sz="1600" u="none" cap="none" strike="noStrike">
                <a:solidFill>
                  <a:schemeClr val="dk1"/>
                </a:solidFill>
                <a:latin typeface="Calibri"/>
                <a:ea typeface="Calibri"/>
                <a:cs typeface="Calibri"/>
                <a:sym typeface="Calibri"/>
              </a:rPr>
              <a:t>sur les images brutes : </a:t>
            </a:r>
            <a:endParaRPr/>
          </a:p>
          <a:p>
            <a:pPr indent="-285750" lvl="2" marL="12001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Modèle utilisé : </a:t>
            </a:r>
            <a:r>
              <a:rPr lang="en-US" sz="1600">
                <a:solidFill>
                  <a:schemeClr val="dk1"/>
                </a:solidFill>
                <a:latin typeface="Calibri"/>
                <a:ea typeface="Calibri"/>
                <a:cs typeface="Calibri"/>
                <a:sym typeface="Calibri"/>
              </a:rPr>
              <a:t>LeNet (2 couches de convolution)</a:t>
            </a:r>
            <a:endParaRPr/>
          </a:p>
          <a:p>
            <a:pPr indent="-285750" lvl="2" marL="12001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Taux de precision : 97 %  🡺 </a:t>
            </a:r>
            <a:r>
              <a:rPr b="0" i="0" lang="en-US" sz="1600" u="none" cap="none" strike="noStrike">
                <a:solidFill>
                  <a:schemeClr val="accent2"/>
                </a:solidFill>
                <a:latin typeface="Calibri"/>
                <a:ea typeface="Calibri"/>
                <a:cs typeface="Calibri"/>
                <a:sym typeface="Calibri"/>
              </a:rPr>
              <a:t>Performance anormalement élevée </a:t>
            </a:r>
            <a:endParaRPr b="0" i="0" sz="1600" u="none" cap="none" strike="noStrike">
              <a:solidFill>
                <a:schemeClr val="accent2"/>
              </a:solidFill>
              <a:latin typeface="Calibri"/>
              <a:ea typeface="Calibri"/>
              <a:cs typeface="Calibri"/>
              <a:sym typeface="Calibri"/>
            </a:endParaRPr>
          </a:p>
          <a:p>
            <a:pPr indent="0" lvl="2" marL="91440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Hypothèse</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Des biais importants du dataset rendent invalides les résultats obtenus.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Comment les caractériser et en atténuer l’impact sur les performances du modèle?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1" name="Google Shape;151;p5"/>
          <p:cNvPicPr preferRelativeResize="0"/>
          <p:nvPr/>
        </p:nvPicPr>
        <p:blipFill rotWithShape="1">
          <a:blip r:embed="rId3">
            <a:alphaModFix/>
          </a:blip>
          <a:srcRect b="0" l="0" r="0" t="0"/>
          <a:stretch/>
        </p:blipFill>
        <p:spPr>
          <a:xfrm>
            <a:off x="611451" y="1602139"/>
            <a:ext cx="802170" cy="796316"/>
          </a:xfrm>
          <a:prstGeom prst="rect">
            <a:avLst/>
          </a:prstGeom>
          <a:noFill/>
          <a:ln>
            <a:noFill/>
          </a:ln>
        </p:spPr>
      </p:pic>
      <p:pic>
        <p:nvPicPr>
          <p:cNvPr id="152" name="Google Shape;152;p5"/>
          <p:cNvPicPr preferRelativeResize="0"/>
          <p:nvPr/>
        </p:nvPicPr>
        <p:blipFill rotWithShape="1">
          <a:blip r:embed="rId4">
            <a:alphaModFix/>
          </a:blip>
          <a:srcRect b="0" l="0" r="0" t="0"/>
          <a:stretch/>
        </p:blipFill>
        <p:spPr>
          <a:xfrm>
            <a:off x="7960113" y="1542114"/>
            <a:ext cx="759515" cy="759516"/>
          </a:xfrm>
          <a:prstGeom prst="rect">
            <a:avLst/>
          </a:prstGeom>
          <a:noFill/>
          <a:ln>
            <a:noFill/>
          </a:ln>
        </p:spPr>
      </p:pic>
      <p:pic>
        <p:nvPicPr>
          <p:cNvPr id="153" name="Google Shape;153;p5"/>
          <p:cNvPicPr preferRelativeResize="0"/>
          <p:nvPr/>
        </p:nvPicPr>
        <p:blipFill rotWithShape="1">
          <a:blip r:embed="rId5">
            <a:alphaModFix/>
          </a:blip>
          <a:srcRect b="0" l="0" r="0" t="0"/>
          <a:stretch/>
        </p:blipFill>
        <p:spPr>
          <a:xfrm>
            <a:off x="7141333" y="1542114"/>
            <a:ext cx="759514" cy="759515"/>
          </a:xfrm>
          <a:prstGeom prst="rect">
            <a:avLst/>
          </a:prstGeom>
          <a:noFill/>
          <a:ln>
            <a:noFill/>
          </a:ln>
        </p:spPr>
      </p:pic>
      <p:sp>
        <p:nvSpPr>
          <p:cNvPr id="154" name="Google Shape;154;p5"/>
          <p:cNvSpPr/>
          <p:nvPr/>
        </p:nvSpPr>
        <p:spPr>
          <a:xfrm>
            <a:off x="611450" y="966191"/>
            <a:ext cx="144020" cy="21603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5"/>
          <p:cNvSpPr/>
          <p:nvPr/>
        </p:nvSpPr>
        <p:spPr>
          <a:xfrm>
            <a:off x="611450" y="4030791"/>
            <a:ext cx="144020" cy="21603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6" name="Google Shape;156;p5"/>
          <p:cNvPicPr preferRelativeResize="0"/>
          <p:nvPr/>
        </p:nvPicPr>
        <p:blipFill rotWithShape="1">
          <a:blip r:embed="rId6">
            <a:alphaModFix/>
          </a:blip>
          <a:srcRect b="0" l="0" r="0" t="0"/>
          <a:stretch/>
        </p:blipFill>
        <p:spPr>
          <a:xfrm>
            <a:off x="6360281" y="1542114"/>
            <a:ext cx="721786" cy="792060"/>
          </a:xfrm>
          <a:prstGeom prst="rect">
            <a:avLst/>
          </a:prstGeom>
          <a:noFill/>
          <a:ln>
            <a:noFill/>
          </a:ln>
        </p:spPr>
      </p:pic>
      <p:pic>
        <p:nvPicPr>
          <p:cNvPr descr="Une image contenant film radiographique&#10;&#10;Description générée automatiquement" id="157" name="Google Shape;157;p5"/>
          <p:cNvPicPr preferRelativeResize="0"/>
          <p:nvPr/>
        </p:nvPicPr>
        <p:blipFill rotWithShape="1">
          <a:blip r:embed="rId7">
            <a:alphaModFix/>
          </a:blip>
          <a:srcRect b="0" l="0" r="0" t="0"/>
          <a:stretch/>
        </p:blipFill>
        <p:spPr>
          <a:xfrm>
            <a:off x="4366493" y="1569429"/>
            <a:ext cx="802170" cy="802170"/>
          </a:xfrm>
          <a:prstGeom prst="rect">
            <a:avLst/>
          </a:prstGeom>
          <a:noFill/>
          <a:ln>
            <a:noFill/>
          </a:ln>
        </p:spPr>
      </p:pic>
      <p:pic>
        <p:nvPicPr>
          <p:cNvPr descr="Une image contenant film radiographique, invertébré, fermer&#10;&#10;Description générée automatiquement" id="158" name="Google Shape;158;p5"/>
          <p:cNvPicPr preferRelativeResize="0"/>
          <p:nvPr/>
        </p:nvPicPr>
        <p:blipFill rotWithShape="1">
          <a:blip r:embed="rId8">
            <a:alphaModFix/>
          </a:blip>
          <a:srcRect b="0" l="0" r="0" t="0"/>
          <a:stretch/>
        </p:blipFill>
        <p:spPr>
          <a:xfrm flipH="1">
            <a:off x="5206601" y="1569429"/>
            <a:ext cx="802170" cy="802170"/>
          </a:xfrm>
          <a:prstGeom prst="rect">
            <a:avLst/>
          </a:prstGeom>
          <a:noFill/>
          <a:ln>
            <a:noFill/>
          </a:ln>
        </p:spPr>
      </p:pic>
      <p:pic>
        <p:nvPicPr>
          <p:cNvPr descr="Une image contenant film radiographique, fermer&#10;&#10;Description générée automatiquement" id="159" name="Google Shape;159;p5"/>
          <p:cNvPicPr preferRelativeResize="0"/>
          <p:nvPr/>
        </p:nvPicPr>
        <p:blipFill rotWithShape="1">
          <a:blip r:embed="rId9">
            <a:alphaModFix/>
          </a:blip>
          <a:srcRect b="0" l="0" r="0" t="0"/>
          <a:stretch/>
        </p:blipFill>
        <p:spPr>
          <a:xfrm flipH="1">
            <a:off x="3519570" y="1563576"/>
            <a:ext cx="802169" cy="802169"/>
          </a:xfrm>
          <a:prstGeom prst="rect">
            <a:avLst/>
          </a:prstGeom>
          <a:noFill/>
          <a:ln>
            <a:noFill/>
          </a:ln>
        </p:spPr>
      </p:pic>
      <p:pic>
        <p:nvPicPr>
          <p:cNvPr descr="Une image contenant film radiographique, personne, fermer, méduse&#10;&#10;Description générée automatiquement" id="160" name="Google Shape;160;p5"/>
          <p:cNvPicPr preferRelativeResize="0"/>
          <p:nvPr/>
        </p:nvPicPr>
        <p:blipFill rotWithShape="1">
          <a:blip r:embed="rId10">
            <a:alphaModFix/>
          </a:blip>
          <a:srcRect b="0" l="0" r="0" t="0"/>
          <a:stretch/>
        </p:blipFill>
        <p:spPr>
          <a:xfrm flipH="1">
            <a:off x="1484575" y="1596285"/>
            <a:ext cx="802170" cy="802170"/>
          </a:xfrm>
          <a:prstGeom prst="rect">
            <a:avLst/>
          </a:prstGeom>
          <a:noFill/>
          <a:ln>
            <a:noFill/>
          </a:ln>
        </p:spPr>
      </p:pic>
      <p:pic>
        <p:nvPicPr>
          <p:cNvPr descr="Une image contenant film radiographique, personne, plastique, fermer&#10;&#10;Description générée automatiquement" id="161" name="Google Shape;161;p5"/>
          <p:cNvPicPr preferRelativeResize="0"/>
          <p:nvPr/>
        </p:nvPicPr>
        <p:blipFill rotWithShape="1">
          <a:blip r:embed="rId11">
            <a:alphaModFix/>
          </a:blip>
          <a:srcRect b="0" l="0" r="0" t="0"/>
          <a:stretch/>
        </p:blipFill>
        <p:spPr>
          <a:xfrm>
            <a:off x="2318154" y="1596285"/>
            <a:ext cx="802170" cy="802170"/>
          </a:xfrm>
          <a:prstGeom prst="rect">
            <a:avLst/>
          </a:prstGeom>
          <a:noFill/>
          <a:ln>
            <a:noFill/>
          </a:ln>
        </p:spPr>
      </p:pic>
      <p:sp>
        <p:nvSpPr>
          <p:cNvPr id="162" name="Google Shape;162;p5"/>
          <p:cNvSpPr txBox="1"/>
          <p:nvPr/>
        </p:nvSpPr>
        <p:spPr>
          <a:xfrm>
            <a:off x="784731" y="2551827"/>
            <a:ext cx="187226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NORMAL</a:t>
            </a:r>
            <a:endParaRPr/>
          </a:p>
        </p:txBody>
      </p:sp>
      <p:sp>
        <p:nvSpPr>
          <p:cNvPr id="163" name="Google Shape;163;p5"/>
          <p:cNvSpPr txBox="1"/>
          <p:nvPr/>
        </p:nvSpPr>
        <p:spPr>
          <a:xfrm>
            <a:off x="3651423" y="2551827"/>
            <a:ext cx="223231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VIRAL PNEUMONIA</a:t>
            </a:r>
            <a:endParaRPr/>
          </a:p>
        </p:txBody>
      </p:sp>
      <p:sp>
        <p:nvSpPr>
          <p:cNvPr id="164" name="Google Shape;164;p5"/>
          <p:cNvSpPr txBox="1"/>
          <p:nvPr/>
        </p:nvSpPr>
        <p:spPr>
          <a:xfrm>
            <a:off x="6404935" y="2563279"/>
            <a:ext cx="223231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COVID</a:t>
            </a:r>
            <a:endParaRPr/>
          </a:p>
        </p:txBody>
      </p:sp>
      <p:sp>
        <p:nvSpPr>
          <p:cNvPr id="165" name="Google Shape;165;p5"/>
          <p:cNvSpPr/>
          <p:nvPr/>
        </p:nvSpPr>
        <p:spPr>
          <a:xfrm>
            <a:off x="611450" y="3056790"/>
            <a:ext cx="144020" cy="21603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p:nvPr/>
        </p:nvSpPr>
        <p:spPr>
          <a:xfrm>
            <a:off x="0" y="0"/>
            <a:ext cx="9144000" cy="5184000"/>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1" name="Google Shape;171;p6"/>
          <p:cNvPicPr preferRelativeResize="0"/>
          <p:nvPr/>
        </p:nvPicPr>
        <p:blipFill rotWithShape="1">
          <a:blip r:embed="rId3">
            <a:alphaModFix/>
          </a:blip>
          <a:srcRect b="0" l="0" r="0" t="0"/>
          <a:stretch/>
        </p:blipFill>
        <p:spPr>
          <a:xfrm>
            <a:off x="4427980" y="4299990"/>
            <a:ext cx="4716020" cy="864120"/>
          </a:xfrm>
          <a:prstGeom prst="rect">
            <a:avLst/>
          </a:prstGeom>
          <a:noFill/>
          <a:ln>
            <a:noFill/>
          </a:ln>
        </p:spPr>
      </p:pic>
      <p:sp>
        <p:nvSpPr>
          <p:cNvPr id="172" name="Google Shape;172;p6"/>
          <p:cNvSpPr/>
          <p:nvPr/>
        </p:nvSpPr>
        <p:spPr>
          <a:xfrm>
            <a:off x="0" y="0"/>
            <a:ext cx="4860040" cy="5184000"/>
          </a:xfrm>
          <a:custGeom>
            <a:rect b="b" l="l" r="r" t="t"/>
            <a:pathLst>
              <a:path extrusionOk="0" h="4752586" w="4156742">
                <a:moveTo>
                  <a:pt x="0" y="0"/>
                </a:moveTo>
                <a:lnTo>
                  <a:pt x="2915770" y="0"/>
                </a:lnTo>
                <a:cubicBezTo>
                  <a:pt x="1817607" y="1623716"/>
                  <a:pt x="2277232" y="4008245"/>
                  <a:pt x="4156742" y="4752586"/>
                </a:cubicBezTo>
                <a:lnTo>
                  <a:pt x="0" y="4752586"/>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6"/>
          <p:cNvSpPr/>
          <p:nvPr/>
        </p:nvSpPr>
        <p:spPr>
          <a:xfrm>
            <a:off x="0" y="0"/>
            <a:ext cx="4572000" cy="5184000"/>
          </a:xfrm>
          <a:custGeom>
            <a:rect b="b" l="l" r="r" t="t"/>
            <a:pathLst>
              <a:path extrusionOk="0" h="4752586" w="4156742">
                <a:moveTo>
                  <a:pt x="0" y="0"/>
                </a:moveTo>
                <a:lnTo>
                  <a:pt x="2915770" y="0"/>
                </a:lnTo>
                <a:cubicBezTo>
                  <a:pt x="2013126" y="1534791"/>
                  <a:pt x="2416888" y="4018125"/>
                  <a:pt x="4156742" y="4752586"/>
                </a:cubicBezTo>
                <a:lnTo>
                  <a:pt x="0" y="4752586"/>
                </a:lnTo>
                <a:lnTo>
                  <a:pt x="0" y="0"/>
                </a:lnTo>
                <a:close/>
              </a:path>
            </a:pathLst>
          </a:cu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6"/>
          <p:cNvSpPr/>
          <p:nvPr/>
        </p:nvSpPr>
        <p:spPr>
          <a:xfrm>
            <a:off x="3059430" y="2139950"/>
            <a:ext cx="5750560" cy="1233479"/>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1" lang="en-US" sz="2800">
                <a:solidFill>
                  <a:schemeClr val="dk1"/>
                </a:solidFill>
                <a:latin typeface="Microsoft YaHei"/>
                <a:ea typeface="Microsoft YaHei"/>
                <a:cs typeface="Microsoft YaHei"/>
                <a:sym typeface="Microsoft YaHei"/>
              </a:rPr>
              <a:t>Caractérisation des biais du dataset</a:t>
            </a:r>
            <a:endParaRPr b="1" sz="2800">
              <a:solidFill>
                <a:schemeClr val="dk1"/>
              </a:solidFill>
              <a:latin typeface="Microsoft YaHei"/>
              <a:ea typeface="Microsoft YaHei"/>
              <a:cs typeface="Microsoft YaHei"/>
              <a:sym typeface="Microsoft YaHei"/>
            </a:endParaRPr>
          </a:p>
        </p:txBody>
      </p:sp>
      <p:pic>
        <p:nvPicPr>
          <p:cNvPr id="175" name="Google Shape;175;p6"/>
          <p:cNvPicPr preferRelativeResize="0"/>
          <p:nvPr/>
        </p:nvPicPr>
        <p:blipFill rotWithShape="1">
          <a:blip r:embed="rId4">
            <a:alphaModFix/>
          </a:blip>
          <a:srcRect b="0" l="0" r="0" t="0"/>
          <a:stretch/>
        </p:blipFill>
        <p:spPr>
          <a:xfrm>
            <a:off x="20210" y="2516491"/>
            <a:ext cx="2535509" cy="1901632"/>
          </a:xfrm>
          <a:prstGeom prst="rect">
            <a:avLst/>
          </a:prstGeom>
          <a:noFill/>
          <a:ln>
            <a:noFill/>
          </a:ln>
        </p:spPr>
      </p:pic>
      <p:sp>
        <p:nvSpPr>
          <p:cNvPr id="176" name="Google Shape;176;p6"/>
          <p:cNvSpPr txBox="1"/>
          <p:nvPr/>
        </p:nvSpPr>
        <p:spPr>
          <a:xfrm>
            <a:off x="5549800" y="1059550"/>
            <a:ext cx="1512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Impact"/>
                <a:ea typeface="Impact"/>
                <a:cs typeface="Impact"/>
                <a:sym typeface="Impact"/>
              </a:rPr>
              <a:t>02</a:t>
            </a:r>
            <a:endParaRPr/>
          </a:p>
        </p:txBody>
      </p:sp>
      <p:sp>
        <p:nvSpPr>
          <p:cNvPr id="177" name="Google Shape;177;p6"/>
          <p:cNvSpPr txBox="1"/>
          <p:nvPr/>
        </p:nvSpPr>
        <p:spPr>
          <a:xfrm>
            <a:off x="9396670" y="4227980"/>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p:nvPr/>
        </p:nvSpPr>
        <p:spPr>
          <a:xfrm>
            <a:off x="755470" y="245658"/>
            <a:ext cx="536691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Caractérisation des biais du dataset</a:t>
            </a:r>
            <a:endParaRPr b="1" sz="2200">
              <a:solidFill>
                <a:srgbClr val="31859B"/>
              </a:solidFill>
              <a:latin typeface="Microsoft YaHei"/>
              <a:ea typeface="Microsoft YaHei"/>
              <a:cs typeface="Microsoft YaHei"/>
              <a:sym typeface="Microsoft YaHei"/>
            </a:endParaRPr>
          </a:p>
        </p:txBody>
      </p:sp>
      <p:sp>
        <p:nvSpPr>
          <p:cNvPr id="183" name="Google Shape;183;p7"/>
          <p:cNvSpPr txBox="1"/>
          <p:nvPr/>
        </p:nvSpPr>
        <p:spPr>
          <a:xfrm>
            <a:off x="554501" y="914773"/>
            <a:ext cx="2636121" cy="430887"/>
          </a:xfrm>
          <a:prstGeom prst="rect">
            <a:avLst/>
          </a:prstGeom>
          <a:noFill/>
          <a:ln cap="flat" cmpd="sng" w="9525">
            <a:solidFill>
              <a:srgbClr val="B7CCE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2"/>
                </a:solidFill>
                <a:latin typeface="Calibri"/>
                <a:ea typeface="Calibri"/>
                <a:cs typeface="Calibri"/>
                <a:sym typeface="Calibri"/>
              </a:rPr>
              <a:t>Caractérisation de l’hétérogénéité de luminosité entre classe</a:t>
            </a:r>
            <a:endParaRPr/>
          </a:p>
        </p:txBody>
      </p:sp>
      <p:pic>
        <p:nvPicPr>
          <p:cNvPr id="184" name="Google Shape;184;p7"/>
          <p:cNvPicPr preferRelativeResize="0"/>
          <p:nvPr/>
        </p:nvPicPr>
        <p:blipFill rotWithShape="1">
          <a:blip r:embed="rId3">
            <a:alphaModFix/>
          </a:blip>
          <a:srcRect b="0" l="0" r="0" t="0"/>
          <a:stretch/>
        </p:blipFill>
        <p:spPr>
          <a:xfrm>
            <a:off x="251400" y="1483580"/>
            <a:ext cx="3115632" cy="1880279"/>
          </a:xfrm>
          <a:prstGeom prst="rect">
            <a:avLst/>
          </a:prstGeom>
          <a:noFill/>
          <a:ln>
            <a:noFill/>
          </a:ln>
        </p:spPr>
      </p:pic>
      <p:sp>
        <p:nvSpPr>
          <p:cNvPr id="185" name="Google Shape;185;p7"/>
          <p:cNvSpPr txBox="1"/>
          <p:nvPr/>
        </p:nvSpPr>
        <p:spPr>
          <a:xfrm>
            <a:off x="3702757" y="902790"/>
            <a:ext cx="4829794" cy="430887"/>
          </a:xfrm>
          <a:prstGeom prst="rect">
            <a:avLst/>
          </a:prstGeom>
          <a:noFill/>
          <a:ln cap="flat" cmpd="sng" w="9525">
            <a:solidFill>
              <a:srgbClr val="B7CCE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2"/>
                </a:solidFill>
                <a:latin typeface="Calibri"/>
                <a:ea typeface="Calibri"/>
                <a:cs typeface="Calibri"/>
                <a:sym typeface="Calibri"/>
              </a:rPr>
              <a:t>Application d’algorithme de  réduction de dimensionnalité sur les datasets redimensionnés (qualité amoindrie)</a:t>
            </a:r>
            <a:endParaRPr/>
          </a:p>
        </p:txBody>
      </p:sp>
      <p:sp>
        <p:nvSpPr>
          <p:cNvPr id="186" name="Google Shape;186;p7"/>
          <p:cNvSpPr txBox="1"/>
          <p:nvPr/>
        </p:nvSpPr>
        <p:spPr>
          <a:xfrm>
            <a:off x="554501" y="3469730"/>
            <a:ext cx="2707989"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Calibri"/>
                <a:ea typeface="Calibri"/>
                <a:cs typeface="Calibri"/>
                <a:sym typeface="Calibri"/>
              </a:rPr>
              <a:t>Conclusion 1 : L’analyse métrique confirme une forte disparité de luminosité entre les datasets</a:t>
            </a:r>
            <a:endParaRPr b="1" sz="1100">
              <a:solidFill>
                <a:schemeClr val="dk1"/>
              </a:solidFill>
              <a:latin typeface="Calibri"/>
              <a:ea typeface="Calibri"/>
              <a:cs typeface="Calibri"/>
              <a:sym typeface="Calibri"/>
            </a:endParaRPr>
          </a:p>
        </p:txBody>
      </p:sp>
      <p:pic>
        <p:nvPicPr>
          <p:cNvPr id="187" name="Google Shape;187;p7"/>
          <p:cNvPicPr preferRelativeResize="0"/>
          <p:nvPr/>
        </p:nvPicPr>
        <p:blipFill rotWithShape="1">
          <a:blip r:embed="rId4">
            <a:alphaModFix/>
          </a:blip>
          <a:srcRect b="1647" l="4823" r="13664" t="0"/>
          <a:stretch/>
        </p:blipFill>
        <p:spPr>
          <a:xfrm>
            <a:off x="3598929" y="1345660"/>
            <a:ext cx="2636121" cy="2468958"/>
          </a:xfrm>
          <a:prstGeom prst="rect">
            <a:avLst/>
          </a:prstGeom>
          <a:noFill/>
          <a:ln>
            <a:noFill/>
          </a:ln>
        </p:spPr>
      </p:pic>
      <p:sp>
        <p:nvSpPr>
          <p:cNvPr id="188" name="Google Shape;188;p7"/>
          <p:cNvSpPr txBox="1"/>
          <p:nvPr/>
        </p:nvSpPr>
        <p:spPr>
          <a:xfrm>
            <a:off x="3349345" y="4272032"/>
            <a:ext cx="548381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Conclusion 2 : Une segmentation en 3 classes est possible sur une projection 2D avec des datasets de qualité moindre </a:t>
            </a:r>
            <a:endParaRPr/>
          </a:p>
        </p:txBody>
      </p:sp>
      <p:sp>
        <p:nvSpPr>
          <p:cNvPr id="189" name="Google Shape;189;p7"/>
          <p:cNvSpPr txBox="1"/>
          <p:nvPr/>
        </p:nvSpPr>
        <p:spPr>
          <a:xfrm>
            <a:off x="4553109" y="3931394"/>
            <a:ext cx="5760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t-SNE</a:t>
            </a:r>
            <a:endParaRPr/>
          </a:p>
        </p:txBody>
      </p:sp>
      <p:sp>
        <p:nvSpPr>
          <p:cNvPr id="190" name="Google Shape;190;p7"/>
          <p:cNvSpPr txBox="1"/>
          <p:nvPr/>
        </p:nvSpPr>
        <p:spPr>
          <a:xfrm>
            <a:off x="7064998" y="3942287"/>
            <a:ext cx="86412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avec SVM</a:t>
            </a:r>
            <a:endParaRPr/>
          </a:p>
        </p:txBody>
      </p:sp>
      <p:sp>
        <p:nvSpPr>
          <p:cNvPr id="191" name="Google Shape;191;p7"/>
          <p:cNvSpPr txBox="1"/>
          <p:nvPr/>
        </p:nvSpPr>
        <p:spPr>
          <a:xfrm>
            <a:off x="2195670" y="2283710"/>
            <a:ext cx="576080" cy="216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COVID</a:t>
            </a:r>
            <a:endParaRPr/>
          </a:p>
        </p:txBody>
      </p:sp>
      <p:sp>
        <p:nvSpPr>
          <p:cNvPr id="192" name="Google Shape;192;p7"/>
          <p:cNvSpPr txBox="1"/>
          <p:nvPr/>
        </p:nvSpPr>
        <p:spPr>
          <a:xfrm>
            <a:off x="1233136" y="1936665"/>
            <a:ext cx="576080" cy="216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NORMAL</a:t>
            </a:r>
            <a:endParaRPr/>
          </a:p>
        </p:txBody>
      </p:sp>
      <p:pic>
        <p:nvPicPr>
          <p:cNvPr id="193" name="Google Shape;193;p7"/>
          <p:cNvPicPr preferRelativeResize="0"/>
          <p:nvPr/>
        </p:nvPicPr>
        <p:blipFill rotWithShape="1">
          <a:blip r:embed="rId5">
            <a:alphaModFix/>
          </a:blip>
          <a:srcRect b="0" l="0" r="0" t="0"/>
          <a:stretch/>
        </p:blipFill>
        <p:spPr>
          <a:xfrm>
            <a:off x="6235050" y="1345660"/>
            <a:ext cx="2510151" cy="24502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p:nvPr/>
        </p:nvSpPr>
        <p:spPr>
          <a:xfrm>
            <a:off x="755470" y="245658"/>
            <a:ext cx="522745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Caractérisation des biais du dataset</a:t>
            </a:r>
            <a:endParaRPr b="1" sz="2200">
              <a:solidFill>
                <a:srgbClr val="31859B"/>
              </a:solidFill>
              <a:latin typeface="Microsoft YaHei"/>
              <a:ea typeface="Microsoft YaHei"/>
              <a:cs typeface="Microsoft YaHei"/>
              <a:sym typeface="Microsoft YaHei"/>
            </a:endParaRPr>
          </a:p>
        </p:txBody>
      </p:sp>
      <p:sp>
        <p:nvSpPr>
          <p:cNvPr id="199" name="Google Shape;199;p8"/>
          <p:cNvSpPr txBox="1"/>
          <p:nvPr/>
        </p:nvSpPr>
        <p:spPr>
          <a:xfrm>
            <a:off x="323410" y="667297"/>
            <a:ext cx="84283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 name="Google Shape;200;p8"/>
          <p:cNvPicPr preferRelativeResize="0"/>
          <p:nvPr/>
        </p:nvPicPr>
        <p:blipFill rotWithShape="1">
          <a:blip r:embed="rId3">
            <a:alphaModFix/>
          </a:blip>
          <a:srcRect b="0" l="0" r="0" t="0"/>
          <a:stretch/>
        </p:blipFill>
        <p:spPr>
          <a:xfrm>
            <a:off x="4993265" y="1442585"/>
            <a:ext cx="3528490" cy="2324425"/>
          </a:xfrm>
          <a:prstGeom prst="rect">
            <a:avLst/>
          </a:prstGeom>
          <a:noFill/>
          <a:ln>
            <a:noFill/>
          </a:ln>
        </p:spPr>
      </p:pic>
      <p:sp>
        <p:nvSpPr>
          <p:cNvPr id="201" name="Google Shape;201;p8"/>
          <p:cNvSpPr txBox="1"/>
          <p:nvPr/>
        </p:nvSpPr>
        <p:spPr>
          <a:xfrm>
            <a:off x="5126991" y="867794"/>
            <a:ext cx="3312600" cy="430800"/>
          </a:xfrm>
          <a:prstGeom prst="rect">
            <a:avLst/>
          </a:prstGeom>
          <a:noFill/>
          <a:ln cap="flat" cmpd="sng" w="9525">
            <a:solidFill>
              <a:srgbClr val="B7CCE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2"/>
                </a:solidFill>
                <a:latin typeface="Calibri"/>
                <a:ea typeface="Calibri"/>
                <a:cs typeface="Calibri"/>
                <a:sym typeface="Calibri"/>
              </a:rPr>
              <a:t>Utilisation de l’algorithme Grad-CAM pour visualiser les zones d’intérêt du réseau LeNet</a:t>
            </a:r>
            <a:endParaRPr/>
          </a:p>
        </p:txBody>
      </p:sp>
      <p:sp>
        <p:nvSpPr>
          <p:cNvPr id="202" name="Google Shape;202;p8"/>
          <p:cNvSpPr txBox="1"/>
          <p:nvPr/>
        </p:nvSpPr>
        <p:spPr>
          <a:xfrm>
            <a:off x="5101280" y="3812117"/>
            <a:ext cx="33846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Conclusion 3 : Les patterns utilisés (en vert) pour la classification  sont sans lien avec l’analyse des poumons</a:t>
            </a:r>
            <a:endParaRPr/>
          </a:p>
        </p:txBody>
      </p:sp>
      <p:pic>
        <p:nvPicPr>
          <p:cNvPr id="203" name="Google Shape;203;p8"/>
          <p:cNvPicPr preferRelativeResize="0"/>
          <p:nvPr/>
        </p:nvPicPr>
        <p:blipFill rotWithShape="1">
          <a:blip r:embed="rId4">
            <a:alphaModFix/>
          </a:blip>
          <a:srcRect b="0" l="0" r="10217" t="0"/>
          <a:stretch/>
        </p:blipFill>
        <p:spPr>
          <a:xfrm>
            <a:off x="697210" y="1280705"/>
            <a:ext cx="3168440" cy="2647969"/>
          </a:xfrm>
          <a:prstGeom prst="rect">
            <a:avLst/>
          </a:prstGeom>
          <a:noFill/>
          <a:ln>
            <a:noFill/>
          </a:ln>
        </p:spPr>
      </p:pic>
      <p:sp>
        <p:nvSpPr>
          <p:cNvPr id="204" name="Google Shape;204;p8"/>
          <p:cNvSpPr txBox="1"/>
          <p:nvPr/>
        </p:nvSpPr>
        <p:spPr>
          <a:xfrm>
            <a:off x="625200" y="987433"/>
            <a:ext cx="3312600" cy="261600"/>
          </a:xfrm>
          <a:prstGeom prst="rect">
            <a:avLst/>
          </a:prstGeom>
          <a:noFill/>
          <a:ln cap="flat" cmpd="sng" w="9525">
            <a:solidFill>
              <a:srgbClr val="B7CCE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2"/>
                </a:solidFill>
                <a:latin typeface="Calibri"/>
                <a:ea typeface="Calibri"/>
                <a:cs typeface="Calibri"/>
                <a:sym typeface="Calibri"/>
              </a:rPr>
              <a:t>Application d’une PCA et étude de la heatmap</a:t>
            </a:r>
            <a:endParaRPr b="1" sz="1100">
              <a:solidFill>
                <a:schemeClr val="dk2"/>
              </a:solidFill>
              <a:latin typeface="Calibri"/>
              <a:ea typeface="Calibri"/>
              <a:cs typeface="Calibri"/>
              <a:sym typeface="Calibri"/>
            </a:endParaRPr>
          </a:p>
        </p:txBody>
      </p:sp>
      <p:sp>
        <p:nvSpPr>
          <p:cNvPr id="205" name="Google Shape;205;p8"/>
          <p:cNvSpPr txBox="1"/>
          <p:nvPr/>
        </p:nvSpPr>
        <p:spPr>
          <a:xfrm>
            <a:off x="727526" y="3873065"/>
            <a:ext cx="33846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Conclusion 4 : Les pixels qui ont de l’importance sont les pixels des bords de l’image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p:nvPr/>
        </p:nvSpPr>
        <p:spPr>
          <a:xfrm>
            <a:off x="755470" y="245658"/>
            <a:ext cx="612834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Conclusion de la phase de caractérisation </a:t>
            </a:r>
            <a:endParaRPr/>
          </a:p>
          <a:p>
            <a:pPr indent="0" lvl="0" marL="0" marR="0" rtl="0" algn="l">
              <a:spcBef>
                <a:spcPts val="0"/>
              </a:spcBef>
              <a:spcAft>
                <a:spcPts val="0"/>
              </a:spcAft>
              <a:buNone/>
            </a:pPr>
            <a:r>
              <a:rPr b="1" lang="en-US" sz="2200">
                <a:solidFill>
                  <a:srgbClr val="31859B"/>
                </a:solidFill>
                <a:latin typeface="Microsoft YaHei"/>
                <a:ea typeface="Microsoft YaHei"/>
                <a:cs typeface="Microsoft YaHei"/>
                <a:sym typeface="Microsoft YaHei"/>
              </a:rPr>
              <a:t> des biais du dataset</a:t>
            </a:r>
            <a:endParaRPr b="1" sz="2200">
              <a:solidFill>
                <a:srgbClr val="31859B"/>
              </a:solidFill>
              <a:latin typeface="Microsoft YaHei"/>
              <a:ea typeface="Microsoft YaHei"/>
              <a:cs typeface="Microsoft YaHei"/>
              <a:sym typeface="Microsoft YaHei"/>
            </a:endParaRPr>
          </a:p>
        </p:txBody>
      </p:sp>
      <p:sp>
        <p:nvSpPr>
          <p:cNvPr id="211" name="Google Shape;211;p9"/>
          <p:cNvSpPr txBox="1"/>
          <p:nvPr/>
        </p:nvSpPr>
        <p:spPr>
          <a:xfrm>
            <a:off x="323410" y="1709976"/>
            <a:ext cx="8428355" cy="25545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Des biais importants du dataset ont pu être caractérisés : le modèle a basé sa classification sur des particularités des clichés autre qu’une analyse des poumons (notamment l’hétérogénéité de la distribution de la luminosité)</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C’est l’existence de ces biais, qui a permis une classification performante par un modèle simple, rendant, par conséquent, ses performances invalides </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Arial"/>
              <a:buNone/>
            </a:pPr>
            <a:r>
              <a:t/>
            </a:r>
            <a:endParaRPr b="1"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 Quelles opérations de preprocessing à appliquer au dataset pour dissiper l’impact des </a:t>
            </a:r>
            <a:endParaRPr/>
          </a:p>
          <a:p>
            <a:pPr indent="0" lvl="1" marL="45720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biais ? </a:t>
            </a:r>
            <a:endParaRPr/>
          </a:p>
        </p:txBody>
      </p:sp>
      <p:sp>
        <p:nvSpPr>
          <p:cNvPr id="212" name="Google Shape;212;p9"/>
          <p:cNvSpPr/>
          <p:nvPr/>
        </p:nvSpPr>
        <p:spPr>
          <a:xfrm>
            <a:off x="392235" y="1827125"/>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9"/>
          <p:cNvSpPr/>
          <p:nvPr/>
        </p:nvSpPr>
        <p:spPr>
          <a:xfrm>
            <a:off x="395161" y="2799602"/>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9"/>
          <p:cNvSpPr/>
          <p:nvPr/>
        </p:nvSpPr>
        <p:spPr>
          <a:xfrm>
            <a:off x="395161" y="3651900"/>
            <a:ext cx="144020" cy="400110"/>
          </a:xfrm>
          <a:prstGeom prst="roundRect">
            <a:avLst>
              <a:gd fmla="val 50000" name="adj"/>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2" presetSubtype="8">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2020-01-22T13:41:00Z</dcterms:created>
  <dc:creator>admin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1033-11.2.0.10017</vt:lpwstr>
  </property>
</Properties>
</file>